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4v" ContentType="video/unknown"/>
  <Default Extension="mp4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59" r:id="rId2"/>
    <p:sldId id="266" r:id="rId3"/>
    <p:sldId id="258" r:id="rId4"/>
    <p:sldId id="268" r:id="rId5"/>
    <p:sldId id="270" r:id="rId6"/>
    <p:sldId id="271" r:id="rId7"/>
    <p:sldId id="272" r:id="rId8"/>
    <p:sldId id="273" r:id="rId9"/>
    <p:sldId id="274" r:id="rId10"/>
    <p:sldId id="257" r:id="rId11"/>
    <p:sldId id="277" r:id="rId12"/>
    <p:sldId id="278" r:id="rId13"/>
    <p:sldId id="279" r:id="rId14"/>
    <p:sldId id="280" r:id="rId15"/>
    <p:sldId id="281" r:id="rId16"/>
    <p:sldId id="282" r:id="rId17"/>
    <p:sldId id="261" r:id="rId18"/>
    <p:sldId id="283" r:id="rId19"/>
    <p:sldId id="284" r:id="rId20"/>
    <p:sldId id="260" r:id="rId21"/>
    <p:sldId id="275" r:id="rId22"/>
    <p:sldId id="276" r:id="rId23"/>
    <p:sldId id="267" r:id="rId24"/>
    <p:sldId id="265" r:id="rId2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37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62820"/>
    <a:srgbClr val="E6E6E6"/>
    <a:srgbClr val="FBFBFB"/>
    <a:srgbClr val="D8CDD0"/>
    <a:srgbClr val="E29A92"/>
    <a:srgbClr val="DC877E"/>
    <a:srgbClr val="EAB7B2"/>
    <a:srgbClr val="F9E9E7"/>
    <a:srgbClr val="C94537"/>
    <a:srgbClr val="D97B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578" autoAdjust="0"/>
  </p:normalViewPr>
  <p:slideViewPr>
    <p:cSldViewPr snapToGrid="0" showGuides="1">
      <p:cViewPr>
        <p:scale>
          <a:sx n="72" d="100"/>
          <a:sy n="72" d="100"/>
        </p:scale>
        <p:origin x="-1108" y="16"/>
      </p:cViewPr>
      <p:guideLst>
        <p:guide orient="horz" pos="2137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8FCA8D-3BC7-4523-AF9E-30EEA34C4C75}" type="datetimeFigureOut">
              <a:rPr lang="ko-KR" altLang="en-US" smtClean="0"/>
              <a:t>2016-10-06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C57F8-16F0-494D-8F1C-2DDC0FEA95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5455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0C57F8-16F0-494D-8F1C-2DDC0FEA959A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531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버튼에 등록된 코드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설명</a:t>
            </a:r>
            <a:endParaRPr lang="en-US" altLang="ko-KR" baseline="0" dirty="0" smtClean="0"/>
          </a:p>
          <a:p>
            <a:pPr marL="171450" indent="-171450">
              <a:buFontTx/>
              <a:buChar char="-"/>
            </a:pPr>
            <a:r>
              <a:rPr lang="en-US" altLang="ko-KR" dirty="0" err="1" smtClean="0"/>
              <a:t>input.</a:t>
            </a:r>
            <a:r>
              <a:rPr lang="en-US" altLang="ko-KR" baseline="0" dirty="0" err="1" smtClean="0"/>
              <a:t>GetMouseButtonDown</a:t>
            </a:r>
            <a:r>
              <a:rPr lang="en-US" altLang="ko-KR" baseline="0" dirty="0" smtClean="0"/>
              <a:t>(0) : </a:t>
            </a:r>
            <a:r>
              <a:rPr lang="ko-KR" altLang="en-US" baseline="0" dirty="0" smtClean="0"/>
              <a:t>마우스 왼쪽 버튼이 눌린 상태</a:t>
            </a:r>
            <a:endParaRPr lang="en-US" altLang="ko-KR" baseline="0" dirty="0" smtClean="0"/>
          </a:p>
          <a:p>
            <a:pPr marL="171450" marR="0" indent="-17145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dirty="0" err="1" smtClean="0"/>
              <a:t>input.</a:t>
            </a:r>
            <a:r>
              <a:rPr lang="en-US" altLang="ko-KR" baseline="0" dirty="0" err="1" smtClean="0"/>
              <a:t>GetMouseButtonUp</a:t>
            </a:r>
            <a:r>
              <a:rPr lang="en-US" altLang="ko-KR" baseline="0" dirty="0" smtClean="0"/>
              <a:t>(0) : </a:t>
            </a:r>
            <a:r>
              <a:rPr lang="ko-KR" altLang="en-US" baseline="0" dirty="0" smtClean="0"/>
              <a:t>마우스 왼쪽 버튼이 떼어진 상태</a:t>
            </a: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baseline="0" dirty="0" smtClean="0"/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aseline="0" dirty="0" err="1" smtClean="0"/>
              <a:t>부울</a:t>
            </a:r>
            <a:r>
              <a:rPr lang="ko-KR" altLang="en-US" baseline="0" dirty="0" smtClean="0"/>
              <a:t> 변수 한 개를 지정해 마우스 버튼이 눌리면 </a:t>
            </a:r>
            <a:r>
              <a:rPr lang="en-US" altLang="ko-KR" baseline="0" dirty="0" smtClean="0"/>
              <a:t>true, </a:t>
            </a:r>
            <a:r>
              <a:rPr lang="ko-KR" altLang="en-US" baseline="0" dirty="0" smtClean="0"/>
              <a:t>떼어지면 </a:t>
            </a:r>
            <a:r>
              <a:rPr lang="en-US" altLang="ko-KR" baseline="0" dirty="0" smtClean="0"/>
              <a:t>false</a:t>
            </a:r>
            <a:r>
              <a:rPr lang="ko-KR" altLang="en-US" baseline="0" dirty="0" smtClean="0"/>
              <a:t>가 되도록 설정</a:t>
            </a:r>
            <a:r>
              <a:rPr lang="en-US" altLang="ko-KR" baseline="0" dirty="0" smtClean="0"/>
              <a:t>.</a:t>
            </a:r>
          </a:p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Update() </a:t>
            </a:r>
            <a:r>
              <a:rPr lang="ko-KR" altLang="en-US" baseline="0" dirty="0" smtClean="0"/>
              <a:t>안에서 계속 체크하며 </a:t>
            </a:r>
            <a:r>
              <a:rPr lang="ko-KR" altLang="en-US" baseline="0" dirty="0" err="1" smtClean="0"/>
              <a:t>부울</a:t>
            </a:r>
            <a:r>
              <a:rPr lang="ko-KR" altLang="en-US" baseline="0" dirty="0" smtClean="0"/>
              <a:t> 변수가 </a:t>
            </a:r>
            <a:r>
              <a:rPr lang="en-US" altLang="ko-KR" baseline="0" dirty="0" smtClean="0"/>
              <a:t>true</a:t>
            </a:r>
            <a:r>
              <a:rPr lang="ko-KR" altLang="en-US" baseline="0" dirty="0" smtClean="0"/>
              <a:t>일 경우 해당 함수를 실행하도록 함</a:t>
            </a:r>
            <a:r>
              <a:rPr lang="en-US" altLang="ko-KR" baseline="0" dirty="0" smtClean="0"/>
              <a:t>. (</a:t>
            </a:r>
            <a:r>
              <a:rPr lang="ko-KR" altLang="en-US" baseline="0" dirty="0" smtClean="0"/>
              <a:t>해당 함수</a:t>
            </a:r>
            <a:r>
              <a:rPr lang="en-US" altLang="ko-KR" baseline="0" dirty="0" smtClean="0"/>
              <a:t>: </a:t>
            </a:r>
            <a:r>
              <a:rPr lang="ko-KR" altLang="en-US" baseline="0" dirty="0" smtClean="0"/>
              <a:t>캐릭터의 이동을 구현한 함수</a:t>
            </a:r>
            <a:r>
              <a:rPr lang="en-US" altLang="ko-KR" baseline="0" dirty="0" smtClean="0"/>
              <a:t>)</a:t>
            </a:r>
          </a:p>
          <a:p>
            <a:pPr marL="171450" indent="-171450">
              <a:buFontTx/>
              <a:buChar char="-"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889A2E5-A1D1-4EC5-88A6-F78EBEBA8669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6979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DF1A3-4A8D-43D2-9F66-08082BA11B8A}" type="datetimeFigureOut">
              <a:rPr lang="ko-KR" altLang="en-US" smtClean="0"/>
              <a:t>2016-10-06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0DFD1-2F15-4174-8546-768C28305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900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DF1A3-4A8D-43D2-9F66-08082BA11B8A}" type="datetimeFigureOut">
              <a:rPr lang="ko-KR" altLang="en-US" smtClean="0"/>
              <a:t>2016-10-06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0DFD1-2F15-4174-8546-768C28305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9380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DF1A3-4A8D-43D2-9F66-08082BA11B8A}" type="datetimeFigureOut">
              <a:rPr lang="ko-KR" altLang="en-US" smtClean="0"/>
              <a:t>2016-10-06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0DFD1-2F15-4174-8546-768C28305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6589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DF1A3-4A8D-43D2-9F66-08082BA11B8A}" type="datetimeFigureOut">
              <a:rPr lang="ko-KR" altLang="en-US" smtClean="0"/>
              <a:t>2016-10-06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0DFD1-2F15-4174-8546-768C28305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2570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DF1A3-4A8D-43D2-9F66-08082BA11B8A}" type="datetimeFigureOut">
              <a:rPr lang="ko-KR" altLang="en-US" smtClean="0"/>
              <a:t>2016-10-06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0DFD1-2F15-4174-8546-768C28305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2335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DF1A3-4A8D-43D2-9F66-08082BA11B8A}" type="datetimeFigureOut">
              <a:rPr lang="ko-KR" altLang="en-US" smtClean="0"/>
              <a:t>2016-10-06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0DFD1-2F15-4174-8546-768C28305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2773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DF1A3-4A8D-43D2-9F66-08082BA11B8A}" type="datetimeFigureOut">
              <a:rPr lang="ko-KR" altLang="en-US" smtClean="0"/>
              <a:t>2016-10-06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0DFD1-2F15-4174-8546-768C28305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5268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DF1A3-4A8D-43D2-9F66-08082BA11B8A}" type="datetimeFigureOut">
              <a:rPr lang="ko-KR" altLang="en-US" smtClean="0"/>
              <a:t>2016-10-06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0DFD1-2F15-4174-8546-768C28305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6531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DF1A3-4A8D-43D2-9F66-08082BA11B8A}" type="datetimeFigureOut">
              <a:rPr lang="ko-KR" altLang="en-US" smtClean="0"/>
              <a:t>2016-10-06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0DFD1-2F15-4174-8546-768C28305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069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DF1A3-4A8D-43D2-9F66-08082BA11B8A}" type="datetimeFigureOut">
              <a:rPr lang="ko-KR" altLang="en-US" smtClean="0"/>
              <a:t>2016-10-06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0DFD1-2F15-4174-8546-768C28305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163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DF1A3-4A8D-43D2-9F66-08082BA11B8A}" type="datetimeFigureOut">
              <a:rPr lang="ko-KR" altLang="en-US" smtClean="0"/>
              <a:t>2016-10-06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F0DFD1-2F15-4174-8546-768C28305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07436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5DF1A3-4A8D-43D2-9F66-08082BA11B8A}" type="datetimeFigureOut">
              <a:rPr lang="ko-KR" altLang="en-US" smtClean="0"/>
              <a:t>2016-10-06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F0DFD1-2F15-4174-8546-768C28305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64445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4v"/><Relationship Id="rId1" Type="http://schemas.microsoft.com/office/2007/relationships/media" Target="../media/media2.m4v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140746" y="2808119"/>
            <a:ext cx="2862509" cy="829390"/>
          </a:xfrm>
          <a:prstGeom prst="rect">
            <a:avLst/>
          </a:prstGeom>
          <a:solidFill>
            <a:srgbClr val="EA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097306" y="2907343"/>
            <a:ext cx="294938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7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UFC </a:t>
            </a:r>
          </a:p>
          <a:p>
            <a:pPr algn="ctr"/>
            <a:r>
              <a:rPr lang="en-US" altLang="ko-KR" sz="17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(</a:t>
            </a:r>
            <a:r>
              <a:rPr lang="ko-KR" altLang="en-US" sz="17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유니티</a:t>
            </a:r>
            <a:r>
              <a:rPr lang="ko-KR" altLang="en-US" sz="17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심화 </a:t>
            </a:r>
            <a:r>
              <a:rPr lang="ko-KR" altLang="en-US" sz="1700" dirty="0" err="1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스터디</a:t>
            </a:r>
            <a:r>
              <a:rPr lang="en-US" altLang="ko-KR" sz="17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)</a:t>
            </a:r>
            <a:endParaRPr lang="en-US" altLang="ko-KR" sz="17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0" y="134468"/>
            <a:ext cx="9144000" cy="0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0" y="6732496"/>
            <a:ext cx="9144000" cy="0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3140746" y="3711392"/>
            <a:ext cx="2905948" cy="0"/>
          </a:xfrm>
          <a:prstGeom prst="line">
            <a:avLst/>
          </a:prstGeom>
          <a:ln w="25400">
            <a:solidFill>
              <a:srgbClr val="EAB7B2"/>
            </a:solidFill>
            <a:prstDash val="sysDot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303243" y="3801651"/>
            <a:ext cx="25375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발표자 임소희 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/ 2016.10.06</a:t>
            </a:r>
          </a:p>
        </p:txBody>
      </p:sp>
    </p:spTree>
    <p:extLst>
      <p:ext uri="{BB962C8B-B14F-4D97-AF65-F5344CB8AC3E}">
        <p14:creationId xmlns:p14="http://schemas.microsoft.com/office/powerpoint/2010/main" val="253762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 flipV="1">
            <a:off x="233082" y="224118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V="1">
            <a:off x="233082" y="1335742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33082" y="286868"/>
            <a:ext cx="1138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6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2303" y="504184"/>
            <a:ext cx="7582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임소희 </a:t>
            </a:r>
            <a:r>
              <a:rPr lang="en-US" altLang="ko-KR" sz="3200" spc="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BOX RUNNER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511" y="1222131"/>
            <a:ext cx="3606573" cy="492119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3082" y="1828801"/>
            <a:ext cx="438288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 smtClean="0">
                <a:latin typeface="바탕체" panose="02030609000101010101" pitchFamily="17" charset="-127"/>
                <a:ea typeface="바탕체" panose="02030609000101010101" pitchFamily="17" charset="-127"/>
              </a:rPr>
              <a:t>플레이어 </a:t>
            </a:r>
            <a:r>
              <a:rPr lang="ko-KR" altLang="en-US" sz="2800" b="1" dirty="0" err="1" smtClean="0">
                <a:latin typeface="바탕체" panose="02030609000101010101" pitchFamily="17" charset="-127"/>
                <a:ea typeface="바탕체" panose="02030609000101010101" pitchFamily="17" charset="-127"/>
              </a:rPr>
              <a:t>러닝맨</a:t>
            </a:r>
            <a:r>
              <a:rPr lang="ko-KR" altLang="en-US" sz="2800" b="1" dirty="0" smtClean="0">
                <a:latin typeface="바탕체" panose="02030609000101010101" pitchFamily="17" charset="-127"/>
                <a:ea typeface="바탕체" panose="02030609000101010101" pitchFamily="17" charset="-127"/>
              </a:rPr>
              <a:t> 만들기</a:t>
            </a:r>
            <a:endParaRPr lang="en-US" altLang="ko-KR" sz="2800" b="1" dirty="0" smtClean="0"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marL="342900" indent="-342900">
              <a:buFontTx/>
              <a:buChar char="-"/>
            </a:pPr>
            <a:r>
              <a:rPr lang="en-US" altLang="ko-KR" sz="2400" dirty="0" smtClean="0"/>
              <a:t>run, jump, double jump</a:t>
            </a:r>
          </a:p>
          <a:p>
            <a:r>
              <a:rPr lang="en-US" altLang="ko-KR" sz="2400" dirty="0" smtClean="0"/>
              <a:t>    (</a:t>
            </a:r>
            <a:r>
              <a:rPr lang="ko-KR" altLang="en-US" sz="2400" dirty="0" smtClean="0"/>
              <a:t>스크립트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애니메이션</a:t>
            </a:r>
            <a:r>
              <a:rPr lang="en-US" altLang="ko-KR" sz="2400" dirty="0" smtClean="0"/>
              <a:t>)</a:t>
            </a:r>
          </a:p>
          <a:p>
            <a:pPr marL="342900" indent="-342900">
              <a:buFontTx/>
              <a:buChar char="-"/>
            </a:pPr>
            <a:r>
              <a:rPr lang="ko-KR" altLang="en-US" sz="2400" dirty="0" smtClean="0"/>
              <a:t>동전 먹기</a:t>
            </a:r>
            <a:endParaRPr lang="en-US" altLang="ko-KR" sz="2400" dirty="0" smtClean="0"/>
          </a:p>
          <a:p>
            <a:pPr marL="342900" indent="-342900">
              <a:buFontTx/>
              <a:buChar char="-"/>
            </a:pPr>
            <a:r>
              <a:rPr lang="en-US" altLang="ko-KR" sz="2400" dirty="0" smtClean="0"/>
              <a:t>Death </a:t>
            </a:r>
            <a:r>
              <a:rPr lang="ko-KR" altLang="en-US" sz="2400" dirty="0" smtClean="0"/>
              <a:t>구현</a:t>
            </a:r>
            <a:endParaRPr lang="en-US" altLang="ko-KR" sz="2400" dirty="0" smtClean="0"/>
          </a:p>
          <a:p>
            <a:endParaRPr lang="en-US" altLang="ko-KR" sz="2400" dirty="0" smtClean="0"/>
          </a:p>
          <a:p>
            <a:r>
              <a:rPr lang="ko-KR" altLang="en-US" sz="2800" b="1" dirty="0" smtClean="0">
                <a:latin typeface="바탕체" panose="02030609000101010101" pitchFamily="17" charset="-127"/>
                <a:ea typeface="바탕체" panose="02030609000101010101" pitchFamily="17" charset="-127"/>
              </a:rPr>
              <a:t>음향 구현</a:t>
            </a:r>
            <a:endParaRPr lang="en-US" altLang="ko-KR" sz="2800" b="1" dirty="0" smtClean="0"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marL="457200" indent="-457200">
              <a:buFontTx/>
              <a:buChar char="-"/>
            </a:pPr>
            <a:r>
              <a:rPr lang="ko-KR" altLang="en-US" sz="2400" dirty="0" smtClean="0">
                <a:latin typeface="+mn-ea"/>
              </a:rPr>
              <a:t>효과음 삽입</a:t>
            </a:r>
            <a:endParaRPr lang="en-US" altLang="ko-KR" sz="2400" dirty="0" smtClean="0">
              <a:latin typeface="+mn-ea"/>
            </a:endParaRPr>
          </a:p>
          <a:p>
            <a:pPr marL="457200" indent="-457200">
              <a:buFontTx/>
              <a:buChar char="-"/>
            </a:pPr>
            <a:r>
              <a:rPr lang="ko-KR" altLang="en-US" sz="2400" dirty="0" smtClean="0">
                <a:latin typeface="+mn-ea"/>
              </a:rPr>
              <a:t>사운드 </a:t>
            </a:r>
            <a:r>
              <a:rPr lang="en-US" altLang="ko-KR" sz="2400" dirty="0" smtClean="0">
                <a:latin typeface="+mn-ea"/>
              </a:rPr>
              <a:t>2</a:t>
            </a:r>
            <a:r>
              <a:rPr lang="ko-KR" altLang="en-US" sz="2400" dirty="0" smtClean="0">
                <a:latin typeface="+mn-ea"/>
              </a:rPr>
              <a:t>개 재생 가능하게</a:t>
            </a:r>
            <a:endParaRPr lang="en-US" altLang="ko-KR" sz="2400" dirty="0" smtClean="0">
              <a:latin typeface="+mn-ea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814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 flipV="1">
            <a:off x="233082" y="224118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V="1">
            <a:off x="233082" y="1335742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33082" y="286868"/>
            <a:ext cx="1138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6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2303" y="504184"/>
            <a:ext cx="7582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임소희 </a:t>
            </a:r>
            <a:r>
              <a:rPr lang="en-US" altLang="ko-KR" sz="3200" spc="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BOX RUNNER</a:t>
            </a:r>
            <a:endParaRPr lang="ko-KR" altLang="en-US" sz="320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00" y="1344706"/>
            <a:ext cx="5384800" cy="51244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79766" y="2250836"/>
            <a:ext cx="4382880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>
                <a:latin typeface="바탕체" panose="02030609000101010101" pitchFamily="17" charset="-127"/>
                <a:ea typeface="바탕체" panose="02030609000101010101" pitchFamily="17" charset="-127"/>
              </a:rPr>
              <a:t>플레이어 상태</a:t>
            </a:r>
            <a:endParaRPr lang="en-US" altLang="ko-KR" sz="2400" dirty="0" smtClean="0"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r>
              <a:rPr lang="en-US" altLang="ko-KR" sz="2400" dirty="0" smtClean="0">
                <a:latin typeface="바탕체" panose="02030609000101010101" pitchFamily="17" charset="-127"/>
                <a:ea typeface="바탕체" panose="02030609000101010101" pitchFamily="17" charset="-127"/>
              </a:rPr>
              <a:t>(Run, Jump, </a:t>
            </a:r>
            <a:r>
              <a:rPr lang="en-US" altLang="ko-KR" sz="2400" dirty="0" err="1" smtClean="0">
                <a:latin typeface="바탕체" panose="02030609000101010101" pitchFamily="17" charset="-127"/>
                <a:ea typeface="바탕체" panose="02030609000101010101" pitchFamily="17" charset="-127"/>
              </a:rPr>
              <a:t>D_Jump</a:t>
            </a:r>
            <a:r>
              <a:rPr lang="en-US" altLang="ko-KR" sz="2400" dirty="0" smtClean="0">
                <a:latin typeface="바탕체" panose="02030609000101010101" pitchFamily="17" charset="-127"/>
                <a:ea typeface="바탕체" panose="02030609000101010101" pitchFamily="17" charset="-127"/>
              </a:rPr>
              <a:t>, Death)</a:t>
            </a:r>
          </a:p>
          <a:p>
            <a:endParaRPr lang="en-US" altLang="ko-KR" sz="2000" dirty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Run : </a:t>
            </a:r>
            <a:r>
              <a:rPr lang="ko-KR" altLang="en-US" sz="2000" dirty="0" smtClean="0">
                <a:latin typeface="+mn-ea"/>
              </a:rPr>
              <a:t>디폴트 상태</a:t>
            </a:r>
            <a:r>
              <a:rPr lang="en-US" altLang="ko-KR" sz="2000" dirty="0" smtClean="0">
                <a:latin typeface="+mn-ea"/>
              </a:rPr>
              <a:t> </a:t>
            </a:r>
          </a:p>
          <a:p>
            <a:r>
              <a:rPr lang="ko-KR" altLang="en-US" sz="2000" dirty="0" smtClean="0">
                <a:latin typeface="+mn-ea"/>
              </a:rPr>
              <a:t>점</a:t>
            </a:r>
            <a:r>
              <a:rPr lang="ko-KR" altLang="en-US" sz="2000" dirty="0">
                <a:latin typeface="+mn-ea"/>
              </a:rPr>
              <a:t>프</a:t>
            </a:r>
            <a:r>
              <a:rPr lang="ko-KR" altLang="en-US" sz="2000" dirty="0" smtClean="0">
                <a:latin typeface="+mn-ea"/>
              </a:rPr>
              <a:t> </a:t>
            </a:r>
            <a:r>
              <a:rPr lang="en-US" altLang="ko-KR" sz="2000" dirty="0" smtClean="0">
                <a:latin typeface="+mn-ea"/>
              </a:rPr>
              <a:t>: Spacebar </a:t>
            </a:r>
            <a:r>
              <a:rPr lang="ko-KR" altLang="en-US" sz="2000" dirty="0" smtClean="0">
                <a:latin typeface="+mn-ea"/>
              </a:rPr>
              <a:t>누르기</a:t>
            </a:r>
            <a:endParaRPr lang="en-US" altLang="ko-KR" sz="2000" dirty="0" smtClean="0">
              <a:latin typeface="+mn-ea"/>
            </a:endParaRPr>
          </a:p>
          <a:p>
            <a:r>
              <a:rPr lang="ko-KR" altLang="en-US" sz="2000" dirty="0" smtClean="0">
                <a:latin typeface="+mn-ea"/>
              </a:rPr>
              <a:t>더블점프 </a:t>
            </a:r>
            <a:r>
              <a:rPr lang="en-US" altLang="ko-KR" sz="2000" dirty="0" smtClean="0">
                <a:latin typeface="+mn-ea"/>
              </a:rPr>
              <a:t>: </a:t>
            </a:r>
            <a:r>
              <a:rPr lang="ko-KR" altLang="en-US" sz="2000" dirty="0" smtClean="0">
                <a:latin typeface="+mn-ea"/>
              </a:rPr>
              <a:t>점프 상태에서 또 점프</a:t>
            </a:r>
            <a:endParaRPr lang="en-US" altLang="ko-KR" sz="2000" dirty="0" smtClean="0">
              <a:latin typeface="+mn-ea"/>
            </a:endParaRPr>
          </a:p>
          <a:p>
            <a:r>
              <a:rPr lang="en-US" altLang="ko-KR" sz="2000" dirty="0" smtClean="0">
                <a:latin typeface="+mn-ea"/>
              </a:rPr>
              <a:t>Death : </a:t>
            </a:r>
            <a:r>
              <a:rPr lang="en-US" altLang="ko-KR" sz="2000" dirty="0" err="1" smtClean="0">
                <a:latin typeface="+mn-ea"/>
              </a:rPr>
              <a:t>DeathZone</a:t>
            </a:r>
            <a:r>
              <a:rPr lang="ko-KR" altLang="en-US" sz="2000" dirty="0" smtClean="0">
                <a:latin typeface="+mn-ea"/>
              </a:rPr>
              <a:t>에 부딪힐 경우</a:t>
            </a:r>
            <a:endParaRPr lang="en-US" altLang="ko-KR" sz="2000" dirty="0" smtClean="0">
              <a:latin typeface="+mn-ea"/>
            </a:endParaRPr>
          </a:p>
          <a:p>
            <a:r>
              <a:rPr lang="ko-KR" altLang="en-US" sz="2000" dirty="0" smtClean="0">
                <a:latin typeface="+mn-ea"/>
              </a:rPr>
              <a:t> </a:t>
            </a:r>
            <a:endParaRPr lang="en-US" altLang="ko-KR" sz="2000" dirty="0" smtClean="0">
              <a:latin typeface="+mn-ea"/>
            </a:endParaRPr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30303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 flipV="1">
            <a:off x="233082" y="224118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V="1">
            <a:off x="233082" y="1335742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33082" y="286868"/>
            <a:ext cx="1138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6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2303" y="504184"/>
            <a:ext cx="7582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임소희 </a:t>
            </a:r>
            <a:r>
              <a:rPr lang="en-US" altLang="ko-KR" sz="3200" spc="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BOX RUNNER</a:t>
            </a:r>
            <a:endParaRPr lang="ko-KR" altLang="en-US" sz="320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459" y="1482481"/>
            <a:ext cx="8026400" cy="47371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604847" y="3784659"/>
            <a:ext cx="55391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바탕체" panose="02030609000101010101" pitchFamily="17" charset="-127"/>
                <a:ea typeface="바탕체" panose="02030609000101010101" pitchFamily="17" charset="-127"/>
              </a:rPr>
              <a:t>사운드 삽입 </a:t>
            </a:r>
            <a:r>
              <a:rPr lang="en-US" altLang="ko-KR" sz="2000" b="1" dirty="0" smtClean="0">
                <a:latin typeface="바탕체" panose="02030609000101010101" pitchFamily="17" charset="-127"/>
                <a:ea typeface="바탕체" panose="02030609000101010101" pitchFamily="17" charset="-127"/>
              </a:rPr>
              <a:t>(</a:t>
            </a:r>
            <a:r>
              <a:rPr lang="ko-KR" altLang="en-US" sz="2000" b="1" dirty="0" smtClean="0">
                <a:latin typeface="바탕체" panose="02030609000101010101" pitchFamily="17" charset="-127"/>
                <a:ea typeface="바탕체" panose="02030609000101010101" pitchFamily="17" charset="-127"/>
              </a:rPr>
              <a:t>단일 사운드</a:t>
            </a:r>
            <a:r>
              <a:rPr lang="en-US" altLang="ko-KR" sz="2000" b="1" dirty="0" smtClean="0">
                <a:latin typeface="바탕체" panose="02030609000101010101" pitchFamily="17" charset="-127"/>
                <a:ea typeface="바탕체" panose="02030609000101010101" pitchFamily="17" charset="-127"/>
              </a:rPr>
              <a:t>)</a:t>
            </a:r>
          </a:p>
          <a:p>
            <a:endParaRPr lang="en-US" altLang="ko-KR" dirty="0" smtClean="0"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r>
              <a:rPr lang="ko-KR" altLang="en-US" dirty="0" err="1" smtClean="0">
                <a:latin typeface="+mn-ea"/>
              </a:rPr>
              <a:t>유니티에서</a:t>
            </a:r>
            <a:r>
              <a:rPr lang="ko-KR" altLang="en-US" dirty="0" smtClean="0">
                <a:latin typeface="+mn-ea"/>
              </a:rPr>
              <a:t> </a:t>
            </a:r>
            <a:r>
              <a:rPr lang="en-US" altLang="ko-KR" dirty="0" err="1" smtClean="0">
                <a:latin typeface="+mn-ea"/>
              </a:rPr>
              <a:t>AudioSource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컴포넌트 생성</a:t>
            </a:r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스크립트에서 사운드 종류 받는 </a:t>
            </a:r>
            <a:r>
              <a:rPr lang="en-US" altLang="ko-KR" dirty="0" smtClean="0">
                <a:latin typeface="+mn-ea"/>
              </a:rPr>
              <a:t>public </a:t>
            </a:r>
            <a:r>
              <a:rPr lang="ko-KR" altLang="en-US" dirty="0" smtClean="0">
                <a:latin typeface="+mn-ea"/>
              </a:rPr>
              <a:t>변수 생성</a:t>
            </a:r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사운드 객체 생성 후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 smtClean="0">
                <a:latin typeface="+mn-ea"/>
              </a:rPr>
              <a:t>soundplay</a:t>
            </a:r>
            <a:r>
              <a:rPr lang="en-US" altLang="ko-KR" dirty="0" smtClean="0">
                <a:latin typeface="+mn-ea"/>
              </a:rPr>
              <a:t>(n)</a:t>
            </a:r>
            <a:r>
              <a:rPr lang="ko-KR" altLang="en-US" dirty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하면</a:t>
            </a:r>
            <a:endParaRPr lang="en-US" altLang="ko-KR" dirty="0" smtClean="0">
              <a:latin typeface="+mn-ea"/>
            </a:endParaRPr>
          </a:p>
          <a:p>
            <a:r>
              <a:rPr lang="ko-KR" altLang="en-US" dirty="0" smtClean="0">
                <a:latin typeface="+mn-ea"/>
              </a:rPr>
              <a:t>한 번에 소리 하나만 받아 들일 수 있음</a:t>
            </a:r>
            <a:endParaRPr lang="en-US" altLang="ko-KR" dirty="0" smtClean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ko-KR" alt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3836378" y="2307331"/>
            <a:ext cx="55391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 smtClean="0">
                <a:latin typeface="바탕체" panose="02030609000101010101" pitchFamily="17" charset="-127"/>
                <a:ea typeface="바탕체" panose="02030609000101010101" pitchFamily="17" charset="-127"/>
              </a:rPr>
              <a:t>힘 적용</a:t>
            </a:r>
            <a:endParaRPr lang="en-US" altLang="ko-KR" sz="2000" b="1" dirty="0" smtClean="0"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endParaRPr lang="en-US" altLang="ko-KR" dirty="0" smtClean="0"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r>
              <a:rPr lang="en-US" altLang="ko-KR" dirty="0" err="1" smtClean="0">
                <a:latin typeface="+mn-ea"/>
              </a:rPr>
              <a:t>AddForce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함수 사용</a:t>
            </a:r>
            <a:endParaRPr lang="en-US" altLang="ko-KR" dirty="0" smtClean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89877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 flipV="1">
            <a:off x="233082" y="224118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V="1">
            <a:off x="233082" y="1335742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33082" y="286868"/>
            <a:ext cx="1138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6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2303" y="504184"/>
            <a:ext cx="7582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임소희 </a:t>
            </a:r>
            <a:r>
              <a:rPr lang="en-US" altLang="ko-KR" sz="3200" spc="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BOX RUNNER</a:t>
            </a:r>
            <a:endParaRPr lang="ko-KR" altLang="en-US" sz="320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133" y="1489867"/>
            <a:ext cx="5797550" cy="20574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4921" r="-65" b="80439"/>
          <a:stretch/>
        </p:blipFill>
        <p:spPr>
          <a:xfrm>
            <a:off x="0" y="3573429"/>
            <a:ext cx="9144000" cy="9148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372" y="4457277"/>
            <a:ext cx="9062627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 smtClean="0">
                <a:latin typeface="바탕체" panose="02030609000101010101" pitchFamily="17" charset="-127"/>
                <a:ea typeface="바탕체" panose="02030609000101010101" pitchFamily="17" charset="-127"/>
              </a:rPr>
              <a:t>사운드 삽입 </a:t>
            </a:r>
            <a:r>
              <a:rPr lang="en-US" altLang="ko-KR" sz="2400" b="1" dirty="0" smtClean="0">
                <a:latin typeface="바탕체" panose="02030609000101010101" pitchFamily="17" charset="-127"/>
                <a:ea typeface="바탕체" panose="02030609000101010101" pitchFamily="17" charset="-127"/>
              </a:rPr>
              <a:t>(</a:t>
            </a:r>
            <a:r>
              <a:rPr lang="ko-KR" altLang="en-US" sz="2400" b="1" dirty="0" err="1" smtClean="0">
                <a:latin typeface="바탕체" panose="02030609000101010101" pitchFamily="17" charset="-127"/>
                <a:ea typeface="바탕체" panose="02030609000101010101" pitchFamily="17" charset="-127"/>
              </a:rPr>
              <a:t>두가지</a:t>
            </a:r>
            <a:r>
              <a:rPr lang="ko-KR" altLang="en-US" sz="2400" b="1" dirty="0" smtClean="0">
                <a:latin typeface="바탕체" panose="02030609000101010101" pitchFamily="17" charset="-127"/>
                <a:ea typeface="바탕체" panose="02030609000101010101" pitchFamily="17" charset="-127"/>
              </a:rPr>
              <a:t> 사운드</a:t>
            </a:r>
            <a:r>
              <a:rPr lang="en-US" altLang="ko-KR" sz="2400" b="1" dirty="0" smtClean="0">
                <a:latin typeface="바탕체" panose="02030609000101010101" pitchFamily="17" charset="-127"/>
                <a:ea typeface="바탕체" panose="02030609000101010101" pitchFamily="17" charset="-127"/>
              </a:rPr>
              <a:t>) </a:t>
            </a:r>
            <a:r>
              <a:rPr lang="en-US" altLang="ko-KR" dirty="0" smtClean="0">
                <a:latin typeface="+mn-ea"/>
              </a:rPr>
              <a:t>- </a:t>
            </a:r>
            <a:r>
              <a:rPr lang="ko-KR" altLang="en-US" dirty="0" smtClean="0">
                <a:latin typeface="+mn-ea"/>
              </a:rPr>
              <a:t>점프하면서 </a:t>
            </a:r>
            <a:r>
              <a:rPr lang="ko-KR" altLang="en-US" dirty="0" err="1" smtClean="0">
                <a:latin typeface="+mn-ea"/>
              </a:rPr>
              <a:t>코인먹기</a:t>
            </a:r>
            <a:endParaRPr lang="en-US" altLang="ko-KR" dirty="0" smtClean="0">
              <a:latin typeface="+mn-ea"/>
            </a:endParaRPr>
          </a:p>
          <a:p>
            <a:endParaRPr lang="en-US" altLang="ko-KR" dirty="0" smtClean="0"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r>
              <a:rPr lang="ko-KR" altLang="en-US" dirty="0">
                <a:latin typeface="+mn-ea"/>
              </a:rPr>
              <a:t>별도의 </a:t>
            </a:r>
            <a:r>
              <a:rPr lang="en-US" altLang="ko-KR" dirty="0">
                <a:latin typeface="+mn-ea"/>
              </a:rPr>
              <a:t>sound </a:t>
            </a:r>
            <a:r>
              <a:rPr lang="ko-KR" altLang="en-US" dirty="0">
                <a:latin typeface="+mn-ea"/>
              </a:rPr>
              <a:t>스크립트를 </a:t>
            </a:r>
            <a:r>
              <a:rPr lang="ko-KR" altLang="en-US" dirty="0" smtClean="0">
                <a:latin typeface="+mn-ea"/>
              </a:rPr>
              <a:t>생성</a:t>
            </a:r>
            <a:endParaRPr lang="en-US" altLang="ko-KR" dirty="0" smtClean="0"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r>
              <a:rPr lang="en-US" altLang="ko-KR" dirty="0" err="1" smtClean="0">
                <a:latin typeface="+mn-ea"/>
              </a:rPr>
              <a:t>Boxman</a:t>
            </a:r>
            <a:r>
              <a:rPr lang="ko-KR" altLang="en-US" dirty="0" smtClean="0">
                <a:latin typeface="+mn-ea"/>
              </a:rPr>
              <a:t>에</a:t>
            </a:r>
            <a:r>
              <a:rPr lang="en-US" altLang="ko-KR" dirty="0">
                <a:latin typeface="+mn-ea"/>
              </a:rPr>
              <a:t> </a:t>
            </a:r>
            <a:r>
              <a:rPr lang="en-US" altLang="ko-KR" dirty="0" err="1" smtClean="0">
                <a:latin typeface="+mn-ea"/>
              </a:rPr>
              <a:t>AudioSource</a:t>
            </a:r>
            <a:r>
              <a:rPr lang="ko-KR" altLang="en-US" dirty="0" smtClean="0">
                <a:latin typeface="+mn-ea"/>
              </a:rPr>
              <a:t> 생성 후 </a:t>
            </a:r>
            <a:r>
              <a:rPr lang="en-US" altLang="ko-KR" dirty="0" smtClean="0">
                <a:latin typeface="+mn-ea"/>
              </a:rPr>
              <a:t>Jump </a:t>
            </a:r>
            <a:r>
              <a:rPr lang="ko-KR" altLang="en-US" dirty="0" smtClean="0">
                <a:latin typeface="+mn-ea"/>
              </a:rPr>
              <a:t>소리 </a:t>
            </a:r>
            <a:r>
              <a:rPr lang="en-US" altLang="ko-KR" dirty="0" smtClean="0">
                <a:latin typeface="+mn-ea"/>
              </a:rPr>
              <a:t>&amp; sound </a:t>
            </a:r>
            <a:r>
              <a:rPr lang="ko-KR" altLang="en-US" dirty="0" smtClean="0">
                <a:latin typeface="+mn-ea"/>
              </a:rPr>
              <a:t>스크립트 넣어줌</a:t>
            </a:r>
            <a:endParaRPr lang="en-US" altLang="ko-KR" dirty="0" smtClean="0">
              <a:latin typeface="+mn-ea"/>
            </a:endParaRPr>
          </a:p>
          <a:p>
            <a:r>
              <a:rPr lang="en-US" altLang="ko-KR" dirty="0" smtClean="0">
                <a:latin typeface="+mn-ea"/>
                <a:sym typeface="Wingdings" panose="05000000000000000000" pitchFamily="2" charset="2"/>
              </a:rPr>
              <a:t> </a:t>
            </a:r>
            <a:r>
              <a:rPr lang="ko-KR" altLang="en-US" dirty="0" smtClean="0">
                <a:latin typeface="+mn-ea"/>
                <a:sym typeface="Wingdings" panose="05000000000000000000" pitchFamily="2" charset="2"/>
              </a:rPr>
              <a:t>점프 시 소리</a:t>
            </a:r>
            <a:endParaRPr lang="en-US" altLang="ko-KR" dirty="0" smtClean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r>
              <a:rPr lang="en-US" altLang="ko-KR" dirty="0" smtClean="0">
                <a:latin typeface="+mn-ea"/>
              </a:rPr>
              <a:t>Player(</a:t>
            </a:r>
            <a:r>
              <a:rPr lang="en-US" altLang="ko-KR" dirty="0" err="1" smtClean="0">
                <a:latin typeface="+mn-ea"/>
              </a:rPr>
              <a:t>boxman’s</a:t>
            </a:r>
            <a:r>
              <a:rPr lang="en-US" altLang="ko-KR" dirty="0" smtClean="0">
                <a:latin typeface="+mn-ea"/>
              </a:rPr>
              <a:t> parent)</a:t>
            </a:r>
            <a:r>
              <a:rPr lang="ko-KR" altLang="en-US" dirty="0" smtClean="0">
                <a:latin typeface="+mn-ea"/>
              </a:rPr>
              <a:t>의 </a:t>
            </a:r>
            <a:r>
              <a:rPr lang="en-US" altLang="ko-KR" dirty="0" err="1" smtClean="0">
                <a:latin typeface="+mn-ea"/>
              </a:rPr>
              <a:t>Anotherspeaker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객</a:t>
            </a:r>
            <a:r>
              <a:rPr lang="ko-KR" altLang="en-US" dirty="0">
                <a:latin typeface="+mn-ea"/>
              </a:rPr>
              <a:t>체</a:t>
            </a:r>
            <a:r>
              <a:rPr lang="ko-KR" altLang="en-US" dirty="0" smtClean="0">
                <a:latin typeface="+mn-ea"/>
              </a:rPr>
              <a:t>에는 </a:t>
            </a:r>
            <a:r>
              <a:rPr lang="en-US" altLang="ko-KR" dirty="0" err="1" smtClean="0">
                <a:latin typeface="+mn-ea"/>
              </a:rPr>
              <a:t>boxman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오브젝트 넣어줌</a:t>
            </a:r>
            <a:endParaRPr lang="en-US" altLang="ko-KR" dirty="0" smtClean="0">
              <a:latin typeface="+mn-ea"/>
            </a:endParaRPr>
          </a:p>
          <a:p>
            <a:endParaRPr lang="en-US" altLang="ko-KR" dirty="0" smtClean="0">
              <a:latin typeface="+mn-ea"/>
            </a:endParaRPr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90302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 flipV="1">
            <a:off x="233082" y="224118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V="1">
            <a:off x="233082" y="1335742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33082" y="286868"/>
            <a:ext cx="1138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6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2303" y="504184"/>
            <a:ext cx="7582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임소희 </a:t>
            </a:r>
            <a:r>
              <a:rPr lang="en-US" altLang="ko-KR" sz="3200" spc="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BOX RUNNER</a:t>
            </a:r>
            <a:endParaRPr lang="ko-KR" altLang="en-US" sz="320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11189"/>
            <a:ext cx="6120075" cy="453463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88322" y="3862018"/>
            <a:ext cx="548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 smtClean="0"/>
              <a:t>부딪히는 오브젝트</a:t>
            </a:r>
            <a:r>
              <a:rPr lang="en-US" altLang="ko-KR" dirty="0"/>
              <a:t>(</a:t>
            </a:r>
            <a:r>
              <a:rPr lang="ko-KR" altLang="en-US" dirty="0" err="1" smtClean="0"/>
              <a:t>충돌체</a:t>
            </a:r>
            <a:r>
              <a:rPr lang="en-US" altLang="ko-KR" dirty="0" smtClean="0"/>
              <a:t>)</a:t>
            </a:r>
            <a:r>
              <a:rPr lang="ko-KR" altLang="en-US" dirty="0" smtClean="0"/>
              <a:t>랑 충돌 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이벤트 발생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8433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 flipV="1">
            <a:off x="233082" y="224118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연결선 3"/>
          <p:cNvCxnSpPr/>
          <p:nvPr/>
        </p:nvCxnSpPr>
        <p:spPr>
          <a:xfrm flipV="1">
            <a:off x="233082" y="1335742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33082" y="286868"/>
            <a:ext cx="11385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6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192303" y="504184"/>
            <a:ext cx="7582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임소희 </a:t>
            </a:r>
            <a:r>
              <a:rPr lang="en-US" altLang="ko-KR" sz="3200" spc="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BOX RUNNER</a:t>
            </a:r>
            <a:endParaRPr lang="ko-KR" altLang="en-US" sz="320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406" y="2066191"/>
            <a:ext cx="8446127" cy="45617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0406" y="1514472"/>
            <a:ext cx="548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 smtClean="0"/>
              <a:t>DeathZone</a:t>
            </a:r>
            <a:endParaRPr lang="en-US" altLang="ko-KR" sz="2800" dirty="0" smtClean="0"/>
          </a:p>
        </p:txBody>
      </p:sp>
    </p:spTree>
    <p:extLst>
      <p:ext uri="{BB962C8B-B14F-4D97-AF65-F5344CB8AC3E}">
        <p14:creationId xmlns:p14="http://schemas.microsoft.com/office/powerpoint/2010/main" val="237148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Capture Tool Pro_2016-10-06 14.42.48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6438" y="888023"/>
            <a:ext cx="8117057" cy="5073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3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flipV="1">
            <a:off x="233082" y="224118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V="1">
            <a:off x="233082" y="1335742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33081" y="286868"/>
            <a:ext cx="1279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6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97212" y="1100472"/>
            <a:ext cx="1261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rgbClr val="D8CDD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Insight</a:t>
            </a:r>
            <a:endParaRPr lang="ko-KR" altLang="en-US" sz="1600" dirty="0">
              <a:ln>
                <a:solidFill>
                  <a:srgbClr val="D8CDD0">
                    <a:alpha val="0"/>
                  </a:srgb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2303" y="504184"/>
            <a:ext cx="7582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박소연 </a:t>
            </a:r>
            <a:r>
              <a:rPr lang="en-US" altLang="ko-KR" sz="3200" spc="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ANGRYBUT</a:t>
            </a:r>
            <a:endParaRPr lang="ko-KR" altLang="en-US" sz="320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2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82" y="1623665"/>
            <a:ext cx="8652679" cy="3504607"/>
          </a:xfr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2522" y="5228936"/>
            <a:ext cx="3632200" cy="15113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2567350" y="1119471"/>
            <a:ext cx="669973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700" b="1" dirty="0" smtClean="0">
                <a:latin typeface="바탕체" panose="02030609000101010101" pitchFamily="17" charset="-127"/>
                <a:ea typeface="바탕체" panose="02030609000101010101" pitchFamily="17" charset="-127"/>
              </a:rPr>
              <a:t>Animator :</a:t>
            </a:r>
            <a:r>
              <a:rPr kumimoji="1" lang="ko-KR" altLang="en-US" sz="2700" b="1" dirty="0" smtClean="0">
                <a:latin typeface="바탕체" panose="02030609000101010101" pitchFamily="17" charset="-127"/>
                <a:ea typeface="바탕체" panose="02030609000101010101" pitchFamily="17" charset="-127"/>
              </a:rPr>
              <a:t> 캐릭터의 애니메이션 구조도</a:t>
            </a:r>
            <a:endParaRPr kumimoji="1" lang="ko-KR" altLang="en-US" sz="2700" b="1" dirty="0"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3046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1302"/>
            <a:ext cx="7127945" cy="3206298"/>
          </a:xfrm>
        </p:spPr>
      </p:pic>
      <p:cxnSp>
        <p:nvCxnSpPr>
          <p:cNvPr id="4" name="직선 연결선 3"/>
          <p:cNvCxnSpPr/>
          <p:nvPr/>
        </p:nvCxnSpPr>
        <p:spPr>
          <a:xfrm flipV="1">
            <a:off x="233082" y="224118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V="1">
            <a:off x="233082" y="1335742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33081" y="286868"/>
            <a:ext cx="127919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6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97212" y="1100472"/>
            <a:ext cx="126146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smtClean="0">
                <a:ln>
                  <a:solidFill>
                    <a:srgbClr val="D8CDD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Insight</a:t>
            </a:r>
            <a:endParaRPr lang="ko-KR" altLang="en-US" sz="1600" dirty="0">
              <a:ln>
                <a:solidFill>
                  <a:srgbClr val="D8CDD0">
                    <a:alpha val="0"/>
                  </a:srgb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192303" y="504184"/>
            <a:ext cx="7582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박소연 </a:t>
            </a:r>
            <a:r>
              <a:rPr lang="en-US" altLang="ko-KR" sz="3200" spc="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ANGRYBUT</a:t>
            </a:r>
            <a:endParaRPr lang="ko-KR" altLang="en-US" sz="320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5471" y="4001870"/>
            <a:ext cx="1904081" cy="274447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945" y="938005"/>
            <a:ext cx="1971607" cy="2755570"/>
          </a:xfrm>
          <a:prstGeom prst="rect">
            <a:avLst/>
          </a:prstGeom>
        </p:spPr>
      </p:pic>
      <p:cxnSp>
        <p:nvCxnSpPr>
          <p:cNvPr id="13" name="직선 화살표 연결선 12"/>
          <p:cNvCxnSpPr/>
          <p:nvPr/>
        </p:nvCxnSpPr>
        <p:spPr>
          <a:xfrm>
            <a:off x="3930162" y="3066679"/>
            <a:ext cx="2652660" cy="144350"/>
          </a:xfrm>
          <a:prstGeom prst="straightConnector1">
            <a:avLst/>
          </a:prstGeom>
          <a:ln>
            <a:headEnd type="triangl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>
            <a:off x="3930162" y="4404946"/>
            <a:ext cx="2685739" cy="273306"/>
          </a:xfrm>
          <a:prstGeom prst="straightConnector1">
            <a:avLst/>
          </a:prstGeom>
          <a:ln>
            <a:headEnd type="triangle" w="lg" len="lg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9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84" y="221055"/>
            <a:ext cx="7205917" cy="5349478"/>
          </a:xfr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7806" y="4874361"/>
            <a:ext cx="4646194" cy="1392345"/>
          </a:xfrm>
          <a:prstGeom prst="rect">
            <a:avLst/>
          </a:prstGeom>
        </p:spPr>
      </p:pic>
      <p:cxnSp>
        <p:nvCxnSpPr>
          <p:cNvPr id="18" name="직선 화살표 연결선 17"/>
          <p:cNvCxnSpPr/>
          <p:nvPr/>
        </p:nvCxnSpPr>
        <p:spPr>
          <a:xfrm>
            <a:off x="2351485" y="4760061"/>
            <a:ext cx="2040814" cy="617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22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3140746" y="2939572"/>
            <a:ext cx="2862509" cy="566485"/>
          </a:xfrm>
          <a:prstGeom prst="rect">
            <a:avLst/>
          </a:prstGeom>
          <a:solidFill>
            <a:srgbClr val="EAB7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097306" y="2930426"/>
            <a:ext cx="29493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Contents</a:t>
            </a:r>
            <a:endParaRPr lang="ko-KR" altLang="en-US" sz="32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3140746" y="3576919"/>
            <a:ext cx="2905948" cy="0"/>
          </a:xfrm>
          <a:prstGeom prst="line">
            <a:avLst/>
          </a:prstGeom>
          <a:ln w="25400">
            <a:solidFill>
              <a:srgbClr val="EAB7B2"/>
            </a:solidFill>
            <a:prstDash val="sysDot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0" y="134468"/>
            <a:ext cx="9144000" cy="0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6732496"/>
            <a:ext cx="9144000" cy="0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303243" y="3698849"/>
            <a:ext cx="253751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01/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이혜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진</a:t>
            </a:r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</a:t>
            </a:r>
          </a:p>
          <a:p>
            <a:pPr algn="ctr"/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02/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임소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희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03/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박소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연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04/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이혜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인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ctr"/>
            <a:r>
              <a:rPr lang="en-US" altLang="ko-KR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05/ </a:t>
            </a:r>
            <a:r>
              <a:rPr lang="ko-KR" altLang="en-US" sz="14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신수</a:t>
            </a:r>
            <a:r>
              <a:rPr lang="ko-KR" altLang="en-US" sz="1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산</a:t>
            </a:r>
            <a:endParaRPr lang="en-US" altLang="ko-KR" sz="1400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90237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flipV="1">
            <a:off x="233082" y="224118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V="1">
            <a:off x="233082" y="1335742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33082" y="286868"/>
            <a:ext cx="13055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04</a:t>
            </a:r>
            <a:endParaRPr lang="ko-KR" altLang="en-US" sz="6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192303" y="504184"/>
            <a:ext cx="7582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이혜인 </a:t>
            </a:r>
            <a:r>
              <a:rPr lang="ko-KR" altLang="en-US" sz="3200" spc="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두더지 잡기</a:t>
            </a:r>
            <a:endParaRPr lang="ko-KR" altLang="en-US" sz="320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bandicam 2016-10-05 17-18-50-676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20970" y="1598330"/>
            <a:ext cx="7860324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35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108"/>
            <a:ext cx="9144000" cy="6555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38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170" y="0"/>
            <a:ext cx="74416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509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flipV="1">
            <a:off x="233082" y="224118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V="1">
            <a:off x="233082" y="1335742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33082" y="286868"/>
            <a:ext cx="12967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05</a:t>
            </a:r>
            <a:endParaRPr lang="ko-KR" altLang="en-US" sz="6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92303" y="504184"/>
            <a:ext cx="7582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신수산 </a:t>
            </a:r>
            <a:r>
              <a:rPr lang="ko-KR" altLang="en-US" sz="3200" spc="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두더지 잡기</a:t>
            </a:r>
            <a:endParaRPr lang="ko-KR" altLang="en-US" sz="320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985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flipV="1">
            <a:off x="3379694" y="2913528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V="1">
            <a:off x="3379694" y="4025152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543300" y="3053988"/>
            <a:ext cx="2057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</a:t>
            </a:r>
            <a:endParaRPr lang="ko-KR" altLang="en-US" sz="2400" spc="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12584" y="3547336"/>
            <a:ext cx="19188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50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THANK YOU :)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50000"/>
                </a:schemeClr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766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flipV="1">
            <a:off x="233082" y="224118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V="1">
            <a:off x="233082" y="1335742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33081" y="286868"/>
            <a:ext cx="12704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6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21710" y="1663737"/>
            <a:ext cx="248264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7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2303" y="504184"/>
            <a:ext cx="7582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이혜진 </a:t>
            </a:r>
            <a:r>
              <a:rPr lang="ko-KR" altLang="en-US" sz="3200" spc="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수정</a:t>
            </a:r>
            <a:endParaRPr lang="ko-KR" altLang="en-US" sz="320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부제목 2"/>
          <p:cNvSpPr txBox="1">
            <a:spLocks/>
          </p:cNvSpPr>
          <p:nvPr/>
        </p:nvSpPr>
        <p:spPr>
          <a:xfrm>
            <a:off x="580292" y="1760449"/>
            <a:ext cx="8194430" cy="4139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latin typeface="바탕체" panose="02030609000101010101" pitchFamily="17" charset="-127"/>
                <a:ea typeface="바탕체" panose="02030609000101010101" pitchFamily="17" charset="-127"/>
              </a:rPr>
              <a:t>&lt;</a:t>
            </a:r>
            <a:r>
              <a:rPr lang="ko-KR" altLang="en-US" dirty="0">
                <a:latin typeface="바탕체" panose="02030609000101010101" pitchFamily="17" charset="-127"/>
                <a:ea typeface="바탕체" panose="02030609000101010101" pitchFamily="17" charset="-127"/>
              </a:rPr>
              <a:t>이번 과제 요약</a:t>
            </a:r>
            <a:r>
              <a:rPr lang="en-US" altLang="ko-KR" dirty="0">
                <a:latin typeface="바탕체" panose="02030609000101010101" pitchFamily="17" charset="-127"/>
                <a:ea typeface="바탕체" panose="02030609000101010101" pitchFamily="17" charset="-127"/>
              </a:rPr>
              <a:t>&gt;</a:t>
            </a:r>
          </a:p>
          <a:p>
            <a:pPr marL="0" indent="0">
              <a:buNone/>
            </a:pPr>
            <a:endParaRPr lang="en-US" altLang="ko-KR" dirty="0" smtClean="0">
              <a:latin typeface="+mn-ea"/>
              <a:cs typeface="Arial Unicode MS" panose="020B0604020202020204" pitchFamily="50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r>
              <a:rPr lang="ko-KR" altLang="en-US" dirty="0" smtClean="0">
                <a:latin typeface="+mn-ea"/>
                <a:cs typeface="Arial Unicode MS" panose="020B0604020202020204" pitchFamily="50" charset="-127"/>
              </a:rPr>
              <a:t>버튼 </a:t>
            </a:r>
            <a:r>
              <a:rPr lang="en-US" altLang="ko-KR" dirty="0" smtClean="0">
                <a:latin typeface="+mn-ea"/>
                <a:cs typeface="Arial Unicode MS" panose="020B0604020202020204" pitchFamily="50" charset="-127"/>
              </a:rPr>
              <a:t>UI </a:t>
            </a:r>
            <a:r>
              <a:rPr lang="ko-KR" altLang="en-US" dirty="0" err="1" smtClean="0">
                <a:latin typeface="+mn-ea"/>
                <a:cs typeface="Arial Unicode MS" panose="020B0604020202020204" pitchFamily="50" charset="-127"/>
              </a:rPr>
              <a:t>어셋을</a:t>
            </a:r>
            <a:r>
              <a:rPr lang="ko-KR" altLang="en-US" dirty="0" smtClean="0">
                <a:latin typeface="+mn-ea"/>
                <a:cs typeface="Arial Unicode MS" panose="020B0604020202020204" pitchFamily="50" charset="-127"/>
              </a:rPr>
              <a:t> 다운받아</a:t>
            </a:r>
            <a:endParaRPr lang="en-US" altLang="ko-KR" dirty="0" smtClean="0">
              <a:latin typeface="+mn-ea"/>
              <a:cs typeface="Arial Unicode MS" panose="020B0604020202020204" pitchFamily="50" charset="-127"/>
            </a:endParaRPr>
          </a:p>
          <a:p>
            <a:pPr marL="0" indent="0">
              <a:buNone/>
            </a:pPr>
            <a:r>
              <a:rPr lang="en-US" altLang="ko-KR" dirty="0">
                <a:latin typeface="+mn-ea"/>
                <a:cs typeface="Arial Unicode MS" panose="020B0604020202020204" pitchFamily="50" charset="-127"/>
              </a:rPr>
              <a:t> </a:t>
            </a:r>
            <a:r>
              <a:rPr lang="en-US" altLang="ko-KR" dirty="0" smtClean="0">
                <a:latin typeface="+mn-ea"/>
                <a:cs typeface="Arial Unicode MS" panose="020B0604020202020204" pitchFamily="50" charset="-127"/>
              </a:rPr>
              <a:t>   User interface</a:t>
            </a:r>
            <a:r>
              <a:rPr lang="ko-KR" altLang="en-US" dirty="0" smtClean="0">
                <a:latin typeface="+mn-ea"/>
                <a:cs typeface="Arial Unicode MS" panose="020B0604020202020204" pitchFamily="50" charset="-127"/>
              </a:rPr>
              <a:t>를 보기 좋게 조정</a:t>
            </a:r>
            <a:endParaRPr lang="en-US" altLang="ko-KR" dirty="0" smtClean="0">
              <a:latin typeface="+mn-ea"/>
              <a:cs typeface="Arial Unicode MS" panose="020B0604020202020204" pitchFamily="50" charset="-127"/>
            </a:endParaRPr>
          </a:p>
          <a:p>
            <a:pPr marL="0" indent="0">
              <a:buNone/>
            </a:pPr>
            <a:endParaRPr lang="en-US" altLang="ko-KR" dirty="0" smtClean="0">
              <a:latin typeface="+mn-ea"/>
              <a:cs typeface="Arial Unicode MS" panose="020B0604020202020204" pitchFamily="50" charset="-127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altLang="ko-KR" dirty="0" smtClean="0">
                <a:solidFill>
                  <a:prstClr val="black"/>
                </a:solidFill>
                <a:latin typeface="+mn-ea"/>
                <a:cs typeface="Arial Unicode MS" panose="020B0604020202020204" pitchFamily="50" charset="-127"/>
              </a:rPr>
              <a:t>2. </a:t>
            </a:r>
            <a:r>
              <a:rPr lang="en-US" altLang="ko-KR" dirty="0" err="1" smtClean="0">
                <a:solidFill>
                  <a:prstClr val="black"/>
                </a:solidFill>
                <a:latin typeface="+mn-ea"/>
                <a:cs typeface="Arial Unicode MS" panose="020B0604020202020204" pitchFamily="50" charset="-127"/>
              </a:rPr>
              <a:t>SendMessage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 Unicode MS" panose="020B0604020202020204" pitchFamily="50" charset="-127"/>
              </a:rPr>
              <a:t>를 통해 </a:t>
            </a:r>
            <a:endParaRPr lang="en-US" altLang="ko-KR" dirty="0">
              <a:solidFill>
                <a:prstClr val="black"/>
              </a:solidFill>
              <a:latin typeface="+mn-ea"/>
              <a:cs typeface="Arial Unicode MS" panose="020B0604020202020204" pitchFamily="50" charset="-127"/>
            </a:endParaRPr>
          </a:p>
          <a:p>
            <a:pPr marL="0" lv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ko-KR" altLang="en-US" dirty="0" smtClean="0">
                <a:solidFill>
                  <a:prstClr val="black"/>
                </a:solidFill>
                <a:latin typeface="+mn-ea"/>
                <a:cs typeface="Arial Unicode MS" panose="020B0604020202020204" pitchFamily="50" charset="-127"/>
              </a:rPr>
              <a:t>   캐릭터의 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 Unicode MS" panose="020B0604020202020204" pitchFamily="50" charset="-127"/>
              </a:rPr>
              <a:t>움직임과 </a:t>
            </a:r>
            <a:r>
              <a:rPr lang="en-US" altLang="ko-KR" dirty="0">
                <a:solidFill>
                  <a:prstClr val="black"/>
                </a:solidFill>
                <a:latin typeface="+mn-ea"/>
                <a:cs typeface="Arial Unicode MS" panose="020B0604020202020204" pitchFamily="50" charset="-127"/>
              </a:rPr>
              <a:t>UI</a:t>
            </a:r>
            <a:r>
              <a:rPr lang="ko-KR" altLang="en-US" dirty="0">
                <a:solidFill>
                  <a:prstClr val="black"/>
                </a:solidFill>
                <a:latin typeface="+mn-ea"/>
                <a:cs typeface="Arial Unicode MS" panose="020B0604020202020204" pitchFamily="50" charset="-127"/>
              </a:rPr>
              <a:t>버튼의 움직임을 연결</a:t>
            </a:r>
            <a:endParaRPr lang="en-US" altLang="ko-KR" dirty="0">
              <a:solidFill>
                <a:prstClr val="black"/>
              </a:solidFill>
              <a:latin typeface="+mn-ea"/>
              <a:cs typeface="Arial Unicode MS" panose="020B0604020202020204" pitchFamily="50" charset="-127"/>
            </a:endParaRPr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dirty="0" smtClean="0"/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17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 flipV="1">
            <a:off x="233082" y="224118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 flipV="1">
            <a:off x="233082" y="1335742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321710" y="1663737"/>
            <a:ext cx="248264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700" dirty="0" smtClean="0">
              <a:ln>
                <a:solidFill>
                  <a:schemeClr val="accent1">
                    <a:alpha val="0"/>
                  </a:schemeClr>
                </a:solidFill>
              </a:ln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92303" y="504184"/>
            <a:ext cx="7582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이혜진 </a:t>
            </a:r>
            <a:r>
              <a:rPr lang="ko-KR" altLang="en-US" sz="3200" spc="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수정</a:t>
            </a:r>
            <a:endParaRPr lang="ko-KR" altLang="en-US" sz="320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" name="부제목 2"/>
          <p:cNvSpPr txBox="1">
            <a:spLocks/>
          </p:cNvSpPr>
          <p:nvPr/>
        </p:nvSpPr>
        <p:spPr>
          <a:xfrm>
            <a:off x="580292" y="1760449"/>
            <a:ext cx="8194430" cy="4139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>
                <a:latin typeface="바탕체" panose="02030609000101010101" pitchFamily="17" charset="-127"/>
                <a:ea typeface="바탕체" panose="02030609000101010101" pitchFamily="17" charset="-127"/>
              </a:rPr>
              <a:t>&lt;</a:t>
            </a:r>
            <a:r>
              <a:rPr lang="ko-KR" altLang="en-US" dirty="0">
                <a:latin typeface="바탕체" panose="02030609000101010101" pitchFamily="17" charset="-127"/>
                <a:ea typeface="바탕체" panose="02030609000101010101" pitchFamily="17" charset="-127"/>
              </a:rPr>
              <a:t>게임의 룰</a:t>
            </a:r>
            <a:r>
              <a:rPr lang="en-US" altLang="ko-KR" dirty="0">
                <a:latin typeface="바탕체" panose="02030609000101010101" pitchFamily="17" charset="-127"/>
                <a:ea typeface="바탕체" panose="02030609000101010101" pitchFamily="17" charset="-127"/>
              </a:rPr>
              <a:t>!&gt;</a:t>
            </a:r>
          </a:p>
          <a:p>
            <a:pPr marL="0" indent="0">
              <a:buNone/>
            </a:pPr>
            <a:endParaRPr lang="en-US" altLang="ko-KR" dirty="0" smtClean="0">
              <a:latin typeface="+mn-ea"/>
              <a:cs typeface="Arial Unicode MS" panose="020B0604020202020204" pitchFamily="50" charset="-127"/>
            </a:endParaRPr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캐릭터는 떨어지는 공을 피해 꼭대기 목적지까지 별을 모으며 올라간다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캐릭터가 </a:t>
            </a:r>
            <a:r>
              <a:rPr lang="ko-KR" altLang="en-US" dirty="0" err="1"/>
              <a:t>몬스터와</a:t>
            </a:r>
            <a:r>
              <a:rPr lang="ko-KR" altLang="en-US" dirty="0"/>
              <a:t> 충돌하면 </a:t>
            </a:r>
            <a:r>
              <a:rPr lang="en-US" altLang="ko-KR" dirty="0"/>
              <a:t>LIFE</a:t>
            </a:r>
            <a:r>
              <a:rPr lang="ko-KR" altLang="en-US" dirty="0"/>
              <a:t>가 감소하고</a:t>
            </a:r>
            <a:r>
              <a:rPr lang="en-US" altLang="ko-KR" dirty="0"/>
              <a:t>,</a:t>
            </a:r>
          </a:p>
          <a:p>
            <a:pPr marL="0" indent="0">
              <a:buNone/>
            </a:pPr>
            <a:r>
              <a:rPr lang="ko-KR" altLang="en-US" dirty="0" err="1"/>
              <a:t>몬스터를</a:t>
            </a:r>
            <a:r>
              <a:rPr lang="ko-KR" altLang="en-US" dirty="0"/>
              <a:t> </a:t>
            </a:r>
            <a:r>
              <a:rPr lang="en-US" altLang="ko-KR" dirty="0"/>
              <a:t>KILL</a:t>
            </a:r>
            <a:r>
              <a:rPr lang="ko-KR" altLang="en-US" dirty="0"/>
              <a:t>했을 시 점수가 오른다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en-US" altLang="ko-KR" dirty="0" smtClean="0"/>
          </a:p>
          <a:p>
            <a:pPr marL="514350" indent="-514350">
              <a:buFont typeface="Arial" panose="020B0604020202020204" pitchFamily="34" charset="0"/>
              <a:buAutoNum type="arabicPeriod"/>
            </a:pP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33081" y="286868"/>
            <a:ext cx="12704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6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743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V="1">
            <a:off x="233082" y="224118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flipV="1">
            <a:off x="233082" y="1335742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192303" y="504184"/>
            <a:ext cx="7582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이혜진 </a:t>
            </a:r>
            <a:r>
              <a:rPr lang="ko-KR" altLang="en-US" sz="3200" spc="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수정</a:t>
            </a:r>
            <a:endParaRPr lang="ko-KR" altLang="en-US" sz="320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4" name="KakaoTalk_Video_20161004_2230_22_66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5575" y="1568120"/>
            <a:ext cx="8124825" cy="45720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3081" y="286868"/>
            <a:ext cx="12704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6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9701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V="1">
            <a:off x="233082" y="224118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flipV="1">
            <a:off x="233082" y="1335742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192303" y="504184"/>
            <a:ext cx="7582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이혜진 </a:t>
            </a:r>
            <a:r>
              <a:rPr lang="ko-KR" altLang="en-US" sz="3200" spc="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수정</a:t>
            </a:r>
            <a:endParaRPr lang="ko-KR" altLang="en-US" sz="320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3081" y="286868"/>
            <a:ext cx="12704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6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부제목 2"/>
          <p:cNvSpPr txBox="1">
            <a:spLocks/>
          </p:cNvSpPr>
          <p:nvPr/>
        </p:nvSpPr>
        <p:spPr>
          <a:xfrm>
            <a:off x="503117" y="1203260"/>
            <a:ext cx="7823197" cy="54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sz="2400" dirty="0"/>
          </a:p>
          <a:p>
            <a:pPr algn="l"/>
            <a:r>
              <a:rPr lang="en-US" altLang="ko-KR" sz="2400" dirty="0" smtClean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&lt;</a:t>
            </a:r>
            <a:r>
              <a:rPr lang="ko-KR" altLang="en-US" sz="2400" dirty="0" smtClean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작동 원리</a:t>
            </a:r>
            <a:r>
              <a:rPr lang="en-US" altLang="ko-KR" sz="2400" dirty="0" smtClean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&gt;</a:t>
            </a:r>
          </a:p>
          <a:p>
            <a:pPr algn="l"/>
            <a:endParaRPr lang="en-US" altLang="ko-KR" sz="2400" dirty="0" smtClean="0">
              <a:solidFill>
                <a:schemeClr val="tx1"/>
              </a:solidFill>
              <a:latin typeface="+mn-ea"/>
            </a:endParaRPr>
          </a:p>
          <a:p>
            <a:pPr algn="l"/>
            <a:r>
              <a:rPr lang="ko-KR" altLang="en-US" sz="2400" dirty="0" smtClean="0">
                <a:solidFill>
                  <a:schemeClr val="tx1"/>
                </a:solidFill>
                <a:latin typeface="+mn-ea"/>
              </a:rPr>
              <a:t>사용자가 </a:t>
            </a:r>
            <a:r>
              <a:rPr lang="en-US" altLang="ko-KR" sz="2400" dirty="0" smtClean="0">
                <a:solidFill>
                  <a:schemeClr val="tx1"/>
                </a:solidFill>
                <a:latin typeface="+mn-ea"/>
              </a:rPr>
              <a:t>User interface</a:t>
            </a:r>
            <a:r>
              <a:rPr lang="ko-KR" altLang="en-US" sz="2400" dirty="0" smtClean="0">
                <a:solidFill>
                  <a:schemeClr val="tx1"/>
                </a:solidFill>
                <a:latin typeface="+mn-ea"/>
              </a:rPr>
              <a:t>의 공격 버튼을 누르면</a:t>
            </a:r>
            <a:r>
              <a:rPr lang="en-US" altLang="ko-KR" sz="2400" dirty="0" smtClean="0">
                <a:solidFill>
                  <a:schemeClr val="tx1"/>
                </a:solidFill>
                <a:latin typeface="+mn-ea"/>
              </a:rPr>
              <a:t>, </a:t>
            </a:r>
          </a:p>
          <a:p>
            <a:pPr algn="l"/>
            <a:r>
              <a:rPr lang="ko-KR" altLang="en-US" sz="2400" dirty="0" smtClean="0">
                <a:solidFill>
                  <a:schemeClr val="tx1"/>
                </a:solidFill>
                <a:latin typeface="+mn-ea"/>
              </a:rPr>
              <a:t>캐릭터가 공격 중이라는 것을</a:t>
            </a:r>
            <a:endParaRPr lang="en-US" altLang="ko-KR" sz="2400" dirty="0" smtClean="0">
              <a:solidFill>
                <a:schemeClr val="tx1"/>
              </a:solidFill>
              <a:latin typeface="+mn-ea"/>
            </a:endParaRPr>
          </a:p>
          <a:p>
            <a:pPr algn="l"/>
            <a:r>
              <a:rPr lang="ko-KR" altLang="en-US" sz="2400" dirty="0" smtClean="0">
                <a:solidFill>
                  <a:schemeClr val="tx1"/>
                </a:solidFill>
                <a:latin typeface="+mn-ea"/>
              </a:rPr>
              <a:t>캐릭터에 부착된 컴포넌트에 알려</a:t>
            </a:r>
            <a:endParaRPr lang="en-US" altLang="ko-KR" sz="2400" dirty="0" smtClean="0">
              <a:solidFill>
                <a:schemeClr val="tx1"/>
              </a:solidFill>
              <a:latin typeface="+mn-ea"/>
            </a:endParaRPr>
          </a:p>
          <a:p>
            <a:pPr algn="l"/>
            <a:r>
              <a:rPr lang="ko-KR" altLang="en-US" sz="2400" dirty="0" err="1" smtClean="0">
                <a:solidFill>
                  <a:schemeClr val="tx1"/>
                </a:solidFill>
                <a:latin typeface="+mn-ea"/>
              </a:rPr>
              <a:t>몬스터가</a:t>
            </a:r>
            <a:r>
              <a:rPr lang="ko-KR" altLang="en-US" sz="2400" dirty="0" smtClean="0">
                <a:solidFill>
                  <a:schemeClr val="tx1"/>
                </a:solidFill>
                <a:latin typeface="+mn-ea"/>
              </a:rPr>
              <a:t> 사라지게 되는 구조</a:t>
            </a:r>
            <a:endParaRPr lang="en-US" altLang="ko-KR" sz="2400" dirty="0" smtClean="0">
              <a:solidFill>
                <a:schemeClr val="tx1"/>
              </a:solidFill>
              <a:latin typeface="+mn-ea"/>
            </a:endParaRPr>
          </a:p>
          <a:p>
            <a:pPr algn="l"/>
            <a:endParaRPr lang="en-US" altLang="ko-KR" sz="2400" dirty="0">
              <a:solidFill>
                <a:schemeClr val="tx1"/>
              </a:solidFill>
              <a:latin typeface="+mn-ea"/>
            </a:endParaRPr>
          </a:p>
          <a:p>
            <a:pPr algn="l"/>
            <a:r>
              <a:rPr lang="en-US" altLang="ko-KR" sz="2400" dirty="0" smtClean="0">
                <a:solidFill>
                  <a:schemeClr val="tx1"/>
                </a:solidFill>
                <a:latin typeface="+mn-ea"/>
              </a:rPr>
              <a:t>=&gt; </a:t>
            </a:r>
            <a:r>
              <a:rPr lang="ko-KR" altLang="en-US" sz="2400" dirty="0" smtClean="0">
                <a:solidFill>
                  <a:schemeClr val="tx1"/>
                </a:solidFill>
                <a:latin typeface="+mn-ea"/>
              </a:rPr>
              <a:t>따라서 </a:t>
            </a:r>
            <a:r>
              <a:rPr lang="ko-KR" altLang="en-US" sz="2400" dirty="0" smtClean="0">
                <a:solidFill>
                  <a:schemeClr val="tx2"/>
                </a:solidFill>
                <a:latin typeface="+mn-ea"/>
              </a:rPr>
              <a:t>버튼에 부착된 컴포넌트</a:t>
            </a:r>
            <a:r>
              <a:rPr lang="ko-KR" altLang="en-US" sz="2400" dirty="0" smtClean="0">
                <a:solidFill>
                  <a:schemeClr val="tx1"/>
                </a:solidFill>
                <a:latin typeface="+mn-ea"/>
              </a:rPr>
              <a:t>와</a:t>
            </a:r>
            <a:r>
              <a:rPr lang="en-US" altLang="ko-KR" sz="2400" dirty="0" smtClean="0">
                <a:solidFill>
                  <a:schemeClr val="tx1"/>
                </a:solidFill>
                <a:latin typeface="+mn-ea"/>
              </a:rPr>
              <a:t>, </a:t>
            </a:r>
            <a:r>
              <a:rPr lang="ko-KR" altLang="en-US" sz="2400" dirty="0" smtClean="0">
                <a:solidFill>
                  <a:schemeClr val="tx2"/>
                </a:solidFill>
                <a:latin typeface="+mn-ea"/>
              </a:rPr>
              <a:t>캐릭터에 부착된 컴포넌트</a:t>
            </a:r>
            <a:r>
              <a:rPr lang="ko-KR" altLang="en-US" sz="2400" dirty="0" smtClean="0">
                <a:solidFill>
                  <a:schemeClr val="tx1"/>
                </a:solidFill>
                <a:latin typeface="+mn-ea"/>
              </a:rPr>
              <a:t>를 </a:t>
            </a:r>
            <a:r>
              <a:rPr lang="ko-KR" altLang="en-US" sz="2400" b="1" dirty="0" smtClean="0">
                <a:solidFill>
                  <a:schemeClr val="tx1"/>
                </a:solidFill>
                <a:latin typeface="+mn-ea"/>
              </a:rPr>
              <a:t>연결</a:t>
            </a:r>
            <a:r>
              <a:rPr lang="ko-KR" altLang="en-US" sz="2400" dirty="0" smtClean="0">
                <a:solidFill>
                  <a:schemeClr val="tx1"/>
                </a:solidFill>
                <a:latin typeface="+mn-ea"/>
              </a:rPr>
              <a:t>할 수 있는 무언가가 필요하다</a:t>
            </a:r>
            <a:r>
              <a:rPr lang="en-US" altLang="ko-KR" sz="2400" dirty="0" smtClean="0">
                <a:solidFill>
                  <a:schemeClr val="tx1"/>
                </a:solidFill>
                <a:latin typeface="+mn-ea"/>
              </a:rPr>
              <a:t>.</a:t>
            </a:r>
          </a:p>
          <a:p>
            <a:pPr marL="514350" indent="-514350" algn="l">
              <a:buFont typeface="Arial" pitchFamily="34" charset="0"/>
              <a:buAutoNum type="arabicPeriod"/>
            </a:pPr>
            <a:endParaRPr lang="en-US" altLang="ko-KR" sz="2800" dirty="0" smtClean="0">
              <a:solidFill>
                <a:schemeClr val="tx1"/>
              </a:solidFill>
            </a:endParaRPr>
          </a:p>
          <a:p>
            <a:pPr marL="514350" indent="-514350" algn="l">
              <a:buFont typeface="Arial" pitchFamily="34" charset="0"/>
              <a:buAutoNum type="arabicPeriod"/>
            </a:pPr>
            <a:endParaRPr lang="ko-KR" altLang="en-US" sz="2800" dirty="0"/>
          </a:p>
        </p:txBody>
      </p:sp>
      <p:sp>
        <p:nvSpPr>
          <p:cNvPr id="11" name="사각형 설명선 10"/>
          <p:cNvSpPr/>
          <p:nvPr/>
        </p:nvSpPr>
        <p:spPr>
          <a:xfrm>
            <a:off x="4528795" y="5809104"/>
            <a:ext cx="3960440" cy="792088"/>
          </a:xfrm>
          <a:prstGeom prst="wedgeRectCallout">
            <a:avLst>
              <a:gd name="adj1" fmla="val -68659"/>
              <a:gd name="adj2" fmla="val -2614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788024" y="5943538"/>
            <a:ext cx="37012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 smtClean="0">
                <a:solidFill>
                  <a:schemeClr val="bg1"/>
                </a:solidFill>
              </a:rPr>
              <a:t>SendMessage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79" y="673751"/>
            <a:ext cx="3649827" cy="15880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오른쪽 화살표 13"/>
          <p:cNvSpPr/>
          <p:nvPr/>
        </p:nvSpPr>
        <p:spPr>
          <a:xfrm rot="16200000">
            <a:off x="7451890" y="2465153"/>
            <a:ext cx="792088" cy="3854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659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V="1">
            <a:off x="233082" y="224118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flipV="1">
            <a:off x="233082" y="1335742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192303" y="504184"/>
            <a:ext cx="7582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이혜진 </a:t>
            </a:r>
            <a:r>
              <a:rPr lang="ko-KR" altLang="en-US" sz="3200" spc="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수정</a:t>
            </a:r>
            <a:endParaRPr lang="ko-KR" altLang="en-US" sz="320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3081" y="286868"/>
            <a:ext cx="12704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6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부제목 2"/>
          <p:cNvSpPr>
            <a:spLocks noGrp="1"/>
          </p:cNvSpPr>
          <p:nvPr>
            <p:ph type="subTitle" idx="1"/>
          </p:nvPr>
        </p:nvSpPr>
        <p:spPr>
          <a:xfrm>
            <a:off x="411006" y="1847819"/>
            <a:ext cx="8161494" cy="3146204"/>
          </a:xfrm>
        </p:spPr>
        <p:txBody>
          <a:bodyPr>
            <a:normAutofit fontScale="32500" lnSpcReduction="20000"/>
          </a:bodyPr>
          <a:lstStyle/>
          <a:p>
            <a:pPr marL="457200" indent="-457200" algn="l">
              <a:lnSpc>
                <a:spcPct val="70000"/>
              </a:lnSpc>
              <a:buFont typeface="Arial" charset="0"/>
              <a:buChar char="•"/>
            </a:pPr>
            <a:r>
              <a:rPr lang="en-US" altLang="ko-KR" sz="9800" b="1" dirty="0" smtClean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Send message </a:t>
            </a:r>
            <a:r>
              <a:rPr lang="ko-KR" altLang="en-US" sz="9800" b="1" dirty="0" smtClean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란</a:t>
            </a:r>
            <a:r>
              <a:rPr lang="en-US" altLang="ko-KR" sz="9800" b="1" dirty="0" smtClean="0">
                <a:solidFill>
                  <a:schemeClr val="tx1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?</a:t>
            </a:r>
          </a:p>
          <a:p>
            <a:pPr marL="457200" indent="-457200" algn="l">
              <a:lnSpc>
                <a:spcPct val="70000"/>
              </a:lnSpc>
              <a:buFont typeface="Arial" charset="0"/>
              <a:buChar char="•"/>
            </a:pPr>
            <a:endParaRPr lang="en-US" altLang="ko-KR" sz="9600" dirty="0">
              <a:solidFill>
                <a:schemeClr val="tx1"/>
              </a:solidFill>
              <a:latin typeface="+mn-ea"/>
            </a:endParaRPr>
          </a:p>
          <a:p>
            <a:pPr algn="l">
              <a:lnSpc>
                <a:spcPct val="120000"/>
              </a:lnSpc>
            </a:pPr>
            <a:r>
              <a:rPr lang="ko-KR" altLang="en-US" sz="7400" dirty="0" smtClean="0">
                <a:solidFill>
                  <a:schemeClr val="tx1"/>
                </a:solidFill>
                <a:latin typeface="+mn-ea"/>
              </a:rPr>
              <a:t>서로 다른 컴포넌트를 연결해 줄 수 있는 호출 함수로</a:t>
            </a:r>
            <a:r>
              <a:rPr lang="en-US" altLang="ko-KR" sz="7400" dirty="0" smtClean="0">
                <a:solidFill>
                  <a:schemeClr val="tx1"/>
                </a:solidFill>
                <a:latin typeface="+mn-ea"/>
              </a:rPr>
              <a:t>, </a:t>
            </a:r>
            <a:endParaRPr lang="en-US" altLang="ko-KR" sz="7400" dirty="0">
              <a:solidFill>
                <a:schemeClr val="tx1"/>
              </a:solidFill>
              <a:latin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ko-KR" sz="7400" dirty="0" err="1" smtClean="0">
                <a:solidFill>
                  <a:schemeClr val="tx1"/>
                </a:solidFill>
                <a:latin typeface="+mn-ea"/>
              </a:rPr>
              <a:t>sendMessage</a:t>
            </a:r>
            <a:r>
              <a:rPr lang="en-US" altLang="ko-KR" sz="7400" dirty="0" smtClean="0">
                <a:solidFill>
                  <a:schemeClr val="tx1"/>
                </a:solidFill>
                <a:latin typeface="+mn-ea"/>
              </a:rPr>
              <a:t>(“&lt;</a:t>
            </a:r>
            <a:r>
              <a:rPr lang="ko-KR" altLang="en-US" sz="7400" dirty="0" err="1" smtClean="0">
                <a:solidFill>
                  <a:schemeClr val="tx1"/>
                </a:solidFill>
                <a:latin typeface="+mn-ea"/>
              </a:rPr>
              <a:t>함수명</a:t>
            </a:r>
            <a:r>
              <a:rPr lang="en-US" altLang="ko-KR" sz="7400" dirty="0" smtClean="0">
                <a:solidFill>
                  <a:schemeClr val="tx1"/>
                </a:solidFill>
                <a:latin typeface="+mn-ea"/>
              </a:rPr>
              <a:t>&gt;”); </a:t>
            </a:r>
            <a:r>
              <a:rPr lang="ko-KR" altLang="en-US" sz="7400" dirty="0" smtClean="0">
                <a:solidFill>
                  <a:schemeClr val="tx1"/>
                </a:solidFill>
                <a:latin typeface="+mn-ea"/>
              </a:rPr>
              <a:t>과</a:t>
            </a:r>
            <a:r>
              <a:rPr lang="en-US" altLang="ko-KR" sz="7400" dirty="0" smtClean="0">
                <a:solidFill>
                  <a:schemeClr val="tx1"/>
                </a:solidFill>
                <a:latin typeface="+mn-ea"/>
              </a:rPr>
              <a:t> </a:t>
            </a:r>
            <a:r>
              <a:rPr lang="ko-KR" altLang="en-US" sz="7400" dirty="0" smtClean="0">
                <a:solidFill>
                  <a:schemeClr val="tx1"/>
                </a:solidFill>
                <a:latin typeface="+mn-ea"/>
              </a:rPr>
              <a:t>같은 형태로 부름</a:t>
            </a:r>
            <a:endParaRPr lang="en-US" altLang="ko-KR" sz="7400" dirty="0">
              <a:latin typeface="+mn-ea"/>
            </a:endParaRPr>
          </a:p>
          <a:p>
            <a:pPr algn="l">
              <a:lnSpc>
                <a:spcPct val="120000"/>
              </a:lnSpc>
            </a:pPr>
            <a:endParaRPr lang="en-US" altLang="ko-KR" sz="7400" dirty="0">
              <a:latin typeface="+mn-ea"/>
            </a:endParaRPr>
          </a:p>
          <a:p>
            <a:pPr algn="l">
              <a:lnSpc>
                <a:spcPct val="120000"/>
              </a:lnSpc>
            </a:pPr>
            <a:r>
              <a:rPr lang="ko-KR" altLang="en-US" sz="7400" dirty="0">
                <a:latin typeface="+mn-ea"/>
              </a:rPr>
              <a:t>연결하고 싶은 상대 함수가 </a:t>
            </a:r>
            <a:r>
              <a:rPr lang="en-US" altLang="ko-KR" sz="7400" dirty="0">
                <a:latin typeface="+mn-ea"/>
              </a:rPr>
              <a:t>private </a:t>
            </a:r>
            <a:r>
              <a:rPr lang="ko-KR" altLang="en-US" sz="7400" dirty="0">
                <a:latin typeface="+mn-ea"/>
              </a:rPr>
              <a:t>가 아닌 </a:t>
            </a:r>
            <a:r>
              <a:rPr lang="en-US" altLang="ko-KR" sz="7400" dirty="0">
                <a:latin typeface="+mn-ea"/>
              </a:rPr>
              <a:t>public </a:t>
            </a:r>
            <a:r>
              <a:rPr lang="ko-KR" altLang="en-US" sz="7400" dirty="0" smtClean="0">
                <a:latin typeface="+mn-ea"/>
              </a:rPr>
              <a:t>일 </a:t>
            </a:r>
            <a:r>
              <a:rPr lang="ko-KR" altLang="en-US" sz="7400" dirty="0">
                <a:latin typeface="+mn-ea"/>
              </a:rPr>
              <a:t>때만 연결됨</a:t>
            </a:r>
            <a:endParaRPr lang="en-US" altLang="ko-KR" sz="7400" dirty="0">
              <a:latin typeface="+mn-ea"/>
            </a:endParaRPr>
          </a:p>
          <a:p>
            <a:pPr algn="l"/>
            <a:endParaRPr lang="en-US" altLang="ko-KR" sz="9600" dirty="0" smtClean="0">
              <a:solidFill>
                <a:schemeClr val="tx1"/>
              </a:solidFill>
            </a:endParaRPr>
          </a:p>
        </p:txBody>
      </p:sp>
      <p:sp>
        <p:nvSpPr>
          <p:cNvPr id="16" name="부제목 2"/>
          <p:cNvSpPr txBox="1">
            <a:spLocks/>
          </p:cNvSpPr>
          <p:nvPr/>
        </p:nvSpPr>
        <p:spPr>
          <a:xfrm>
            <a:off x="2555776" y="4892198"/>
            <a:ext cx="6556074" cy="1752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800" dirty="0" smtClean="0">
                <a:solidFill>
                  <a:schemeClr val="tx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Public, private </a:t>
            </a:r>
            <a:r>
              <a:rPr lang="ko-KR" altLang="en-US" sz="2800" dirty="0" smtClean="0">
                <a:solidFill>
                  <a:schemeClr val="tx2"/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의 차이</a:t>
            </a:r>
            <a:endParaRPr lang="en-US" altLang="ko-KR" sz="2800" dirty="0" smtClean="0">
              <a:solidFill>
                <a:schemeClr val="tx2"/>
              </a:solidFill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marL="514350" indent="-514350" algn="l">
              <a:buAutoNum type="arabicParenR"/>
            </a:pPr>
            <a:r>
              <a:rPr lang="en-US" altLang="ko-KR" sz="2400" dirty="0" smtClean="0">
                <a:solidFill>
                  <a:schemeClr val="tx2"/>
                </a:solidFill>
                <a:latin typeface="+mn-ea"/>
              </a:rPr>
              <a:t>Public : </a:t>
            </a:r>
            <a:r>
              <a:rPr lang="ko-KR" altLang="en-US" sz="2400" dirty="0" smtClean="0">
                <a:solidFill>
                  <a:schemeClr val="tx2"/>
                </a:solidFill>
                <a:latin typeface="+mn-ea"/>
              </a:rPr>
              <a:t>외부에서 그 변수</a:t>
            </a:r>
            <a:r>
              <a:rPr lang="en-US" altLang="ko-KR" sz="2400" dirty="0" smtClean="0">
                <a:solidFill>
                  <a:schemeClr val="tx2"/>
                </a:solidFill>
                <a:latin typeface="+mn-ea"/>
              </a:rPr>
              <a:t>, </a:t>
            </a:r>
            <a:r>
              <a:rPr lang="ko-KR" altLang="en-US" sz="2400" dirty="0" err="1" smtClean="0">
                <a:solidFill>
                  <a:schemeClr val="tx2"/>
                </a:solidFill>
                <a:latin typeface="+mn-ea"/>
              </a:rPr>
              <a:t>메소드</a:t>
            </a:r>
            <a:r>
              <a:rPr lang="en-US" altLang="ko-KR" sz="2400" dirty="0" smtClean="0">
                <a:solidFill>
                  <a:schemeClr val="tx2"/>
                </a:solidFill>
                <a:latin typeface="+mn-ea"/>
              </a:rPr>
              <a:t>, </a:t>
            </a:r>
            <a:r>
              <a:rPr lang="ko-KR" altLang="en-US" sz="2400" dirty="0" smtClean="0">
                <a:solidFill>
                  <a:schemeClr val="tx2"/>
                </a:solidFill>
                <a:latin typeface="+mn-ea"/>
              </a:rPr>
              <a:t>클래스를</a:t>
            </a:r>
            <a:endParaRPr lang="en-US" altLang="ko-KR" sz="2400" dirty="0" smtClean="0">
              <a:solidFill>
                <a:schemeClr val="tx2"/>
              </a:solidFill>
              <a:latin typeface="+mn-ea"/>
            </a:endParaRPr>
          </a:p>
          <a:p>
            <a:pPr algn="l"/>
            <a:r>
              <a:rPr lang="ko-KR" altLang="en-US" sz="2400" dirty="0" smtClean="0">
                <a:solidFill>
                  <a:schemeClr val="tx2"/>
                </a:solidFill>
                <a:latin typeface="+mn-ea"/>
              </a:rPr>
              <a:t>                자유자재로 사용하게 하는 </a:t>
            </a:r>
            <a:r>
              <a:rPr lang="ko-KR" altLang="en-US" sz="2400" dirty="0" err="1" smtClean="0">
                <a:solidFill>
                  <a:schemeClr val="tx2"/>
                </a:solidFill>
                <a:latin typeface="+mn-ea"/>
              </a:rPr>
              <a:t>예약어</a:t>
            </a:r>
            <a:endParaRPr lang="en-US" altLang="ko-KR" sz="2400" dirty="0" smtClean="0">
              <a:solidFill>
                <a:schemeClr val="tx2"/>
              </a:solidFill>
              <a:latin typeface="+mn-ea"/>
            </a:endParaRPr>
          </a:p>
          <a:p>
            <a:pPr marL="514350" indent="-514350" algn="l">
              <a:buAutoNum type="arabicParenR"/>
            </a:pPr>
            <a:endParaRPr lang="en-US" altLang="ko-KR" sz="2400" dirty="0" smtClean="0">
              <a:solidFill>
                <a:schemeClr val="tx2"/>
              </a:solidFill>
              <a:latin typeface="+mn-ea"/>
            </a:endParaRPr>
          </a:p>
          <a:p>
            <a:pPr algn="l"/>
            <a:r>
              <a:rPr lang="en-US" altLang="ko-KR" sz="2400" dirty="0" smtClean="0">
                <a:solidFill>
                  <a:schemeClr val="tx2"/>
                </a:solidFill>
                <a:latin typeface="+mn-ea"/>
              </a:rPr>
              <a:t>2)   Private : </a:t>
            </a:r>
            <a:r>
              <a:rPr lang="ko-KR" altLang="en-US" sz="2400" dirty="0" smtClean="0">
                <a:solidFill>
                  <a:schemeClr val="tx2"/>
                </a:solidFill>
                <a:latin typeface="+mn-ea"/>
              </a:rPr>
              <a:t>외부에 해당 함수를 공개하지 않는 </a:t>
            </a:r>
            <a:r>
              <a:rPr lang="ko-KR" altLang="en-US" sz="2400" dirty="0" err="1" smtClean="0">
                <a:solidFill>
                  <a:schemeClr val="tx2"/>
                </a:solidFill>
                <a:latin typeface="+mn-ea"/>
              </a:rPr>
              <a:t>예약어</a:t>
            </a:r>
            <a:r>
              <a:rPr lang="ko-KR" altLang="en-US" sz="2400" dirty="0" smtClean="0">
                <a:solidFill>
                  <a:schemeClr val="tx2"/>
                </a:solidFill>
                <a:latin typeface="+mn-ea"/>
              </a:rPr>
              <a:t> </a:t>
            </a:r>
            <a:endParaRPr lang="en-US" altLang="ko-KR" sz="2400" dirty="0" smtClean="0">
              <a:solidFill>
                <a:schemeClr val="tx2"/>
              </a:solidFill>
              <a:latin typeface="+mn-ea"/>
            </a:endParaRPr>
          </a:p>
          <a:p>
            <a:pPr marL="514350" indent="-514350">
              <a:buFont typeface="Arial" pitchFamily="34" charset="0"/>
              <a:buAutoNum type="arabicPeriod"/>
            </a:pPr>
            <a:endParaRPr lang="en-US" altLang="ko-KR" sz="2800" dirty="0" smtClean="0"/>
          </a:p>
          <a:p>
            <a:pPr marL="514350" indent="-514350">
              <a:buFont typeface="Arial" pitchFamily="34" charset="0"/>
              <a:buAutoNum type="arabicPeriod"/>
            </a:pP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46311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800809"/>
            <a:ext cx="8245795" cy="1688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490131"/>
            <a:ext cx="7220322" cy="41961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부제목 2"/>
          <p:cNvSpPr txBox="1">
            <a:spLocks/>
          </p:cNvSpPr>
          <p:nvPr/>
        </p:nvSpPr>
        <p:spPr>
          <a:xfrm>
            <a:off x="1043608" y="332656"/>
            <a:ext cx="8086193" cy="1752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800" dirty="0"/>
              <a:t>	</a:t>
            </a:r>
            <a:r>
              <a:rPr lang="en-US" altLang="ko-KR" sz="2800" dirty="0" smtClean="0"/>
              <a:t>	</a:t>
            </a:r>
            <a:r>
              <a:rPr lang="en-US" altLang="ko-KR" sz="2800" b="1" dirty="0" smtClean="0"/>
              <a:t>(</a:t>
            </a:r>
            <a:r>
              <a:rPr lang="ko-KR" altLang="en-US" sz="2000" b="1" dirty="0" smtClean="0">
                <a:solidFill>
                  <a:schemeClr val="tx2"/>
                </a:solidFill>
              </a:rPr>
              <a:t>두 코드는 각자 다른 오브젝트에 부착된 다른 코드</a:t>
            </a:r>
            <a:r>
              <a:rPr lang="en-US" altLang="ko-KR" sz="2000" b="1" dirty="0" smtClean="0">
                <a:solidFill>
                  <a:schemeClr val="tx2"/>
                </a:solidFill>
              </a:rPr>
              <a:t>)</a:t>
            </a:r>
          </a:p>
          <a:p>
            <a:pPr marL="514350" indent="-514350">
              <a:buFont typeface="Arial" pitchFamily="34" charset="0"/>
              <a:buAutoNum type="arabicPeriod"/>
            </a:pPr>
            <a:endParaRPr lang="ko-KR" altLang="en-US" sz="2800" dirty="0"/>
          </a:p>
        </p:txBody>
      </p:sp>
      <p:sp>
        <p:nvSpPr>
          <p:cNvPr id="5" name="부제목 2"/>
          <p:cNvSpPr txBox="1">
            <a:spLocks/>
          </p:cNvSpPr>
          <p:nvPr/>
        </p:nvSpPr>
        <p:spPr>
          <a:xfrm>
            <a:off x="4139953" y="1988840"/>
            <a:ext cx="4634770" cy="6576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800" dirty="0"/>
              <a:t>	</a:t>
            </a:r>
            <a:r>
              <a:rPr lang="en-US" altLang="ko-KR" sz="2800" dirty="0" smtClean="0"/>
              <a:t>	</a:t>
            </a:r>
            <a:r>
              <a:rPr lang="ko-KR" altLang="en-US" sz="2000" dirty="0" smtClean="0"/>
              <a:t>ㄴ</a:t>
            </a:r>
            <a:r>
              <a:rPr lang="ko-KR" altLang="en-US" sz="2800" dirty="0" smtClean="0"/>
              <a:t> </a:t>
            </a:r>
            <a:r>
              <a:rPr lang="ko-KR" altLang="en-US" sz="2000" b="1" dirty="0" smtClean="0"/>
              <a:t>버튼에 부착된 코드</a:t>
            </a:r>
            <a:endParaRPr lang="en-US" altLang="ko-KR" sz="1600" b="1" dirty="0" smtClean="0">
              <a:solidFill>
                <a:schemeClr val="tx2"/>
              </a:solidFill>
            </a:endParaRPr>
          </a:p>
          <a:p>
            <a:pPr marL="514350" indent="-514350">
              <a:buFont typeface="Arial" pitchFamily="34" charset="0"/>
              <a:buAutoNum type="arabicPeriod"/>
            </a:pPr>
            <a:endParaRPr lang="ko-KR" altLang="en-US" sz="2800" dirty="0"/>
          </a:p>
        </p:txBody>
      </p:sp>
      <p:sp>
        <p:nvSpPr>
          <p:cNvPr id="6" name="부제목 2"/>
          <p:cNvSpPr txBox="1">
            <a:spLocks/>
          </p:cNvSpPr>
          <p:nvPr/>
        </p:nvSpPr>
        <p:spPr>
          <a:xfrm>
            <a:off x="4135796" y="5301208"/>
            <a:ext cx="4793568" cy="6775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800" dirty="0"/>
              <a:t>	</a:t>
            </a:r>
            <a:r>
              <a:rPr lang="en-US" altLang="ko-KR" sz="2800" dirty="0" smtClean="0"/>
              <a:t>	</a:t>
            </a:r>
            <a:r>
              <a:rPr lang="ko-KR" altLang="en-US" sz="2000" dirty="0"/>
              <a:t> ㄴ </a:t>
            </a:r>
            <a:r>
              <a:rPr lang="ko-KR" altLang="en-US" sz="2000" b="1" dirty="0" smtClean="0"/>
              <a:t>캐릭터에 부착된 코드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58935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 flipV="1">
            <a:off x="233082" y="224118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flipV="1">
            <a:off x="233082" y="1335742"/>
            <a:ext cx="2384612" cy="8964"/>
          </a:xfrm>
          <a:prstGeom prst="line">
            <a:avLst/>
          </a:prstGeom>
          <a:ln w="38100">
            <a:solidFill>
              <a:srgbClr val="EAB7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192303" y="504184"/>
            <a:ext cx="75824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바탕체" panose="02030609000101010101" pitchFamily="17" charset="-127"/>
                <a:ea typeface="바탕체" panose="02030609000101010101" pitchFamily="17" charset="-127"/>
              </a:rPr>
              <a:t> 이혜진 </a:t>
            </a:r>
            <a:r>
              <a:rPr lang="ko-KR" altLang="en-US" sz="3200" spc="6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2">
                    <a:lumMod val="10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프로젝트 수정</a:t>
            </a:r>
            <a:endParaRPr lang="ko-KR" altLang="en-US" sz="320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2">
                  <a:lumMod val="10000"/>
                </a:schemeClr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3081" y="286868"/>
            <a:ext cx="127040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spc="-300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endParaRPr lang="ko-KR" altLang="en-US" sz="6000" b="1" spc="-3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부제목 2"/>
          <p:cNvSpPr>
            <a:spLocks noGrp="1"/>
          </p:cNvSpPr>
          <p:nvPr>
            <p:ph type="subTitle" idx="1"/>
          </p:nvPr>
        </p:nvSpPr>
        <p:spPr>
          <a:xfrm>
            <a:off x="490137" y="1636811"/>
            <a:ext cx="7906517" cy="4491427"/>
          </a:xfrm>
        </p:spPr>
        <p:txBody>
          <a:bodyPr>
            <a:normAutofit fontScale="32500" lnSpcReduction="20000"/>
          </a:bodyPr>
          <a:lstStyle/>
          <a:p>
            <a:pPr algn="l"/>
            <a:endParaRPr lang="en-US" altLang="ko-KR" sz="7000" dirty="0"/>
          </a:p>
          <a:p>
            <a:pPr algn="l"/>
            <a:r>
              <a:rPr lang="ko-KR" altLang="en-US" sz="7000" dirty="0" smtClean="0">
                <a:latin typeface="바탕체" panose="02030609000101010101" pitchFamily="17" charset="-127"/>
                <a:ea typeface="바탕체" panose="02030609000101010101" pitchFamily="17" charset="-127"/>
              </a:rPr>
              <a:t>버튼에 </a:t>
            </a:r>
            <a:r>
              <a:rPr lang="ko-KR" altLang="en-US" sz="7000" dirty="0">
                <a:latin typeface="바탕체" panose="02030609000101010101" pitchFamily="17" charset="-127"/>
                <a:ea typeface="바탕체" panose="02030609000101010101" pitchFamily="17" charset="-127"/>
              </a:rPr>
              <a:t>등록된 코드</a:t>
            </a:r>
            <a:r>
              <a:rPr lang="en-US" altLang="ko-KR" sz="7000" dirty="0">
                <a:latin typeface="바탕체" panose="02030609000101010101" pitchFamily="17" charset="-127"/>
                <a:ea typeface="바탕체" panose="02030609000101010101" pitchFamily="17" charset="-127"/>
              </a:rPr>
              <a:t> </a:t>
            </a:r>
            <a:r>
              <a:rPr lang="ko-KR" altLang="en-US" sz="7000" dirty="0" smtClean="0">
                <a:latin typeface="바탕체" panose="02030609000101010101" pitchFamily="17" charset="-127"/>
                <a:ea typeface="바탕체" panose="02030609000101010101" pitchFamily="17" charset="-127"/>
              </a:rPr>
              <a:t>설명</a:t>
            </a:r>
            <a:endParaRPr lang="en-US" altLang="ko-KR" sz="7000" dirty="0" smtClean="0"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l"/>
            <a:endParaRPr lang="en-US" altLang="ko-KR" sz="7000" dirty="0">
              <a:latin typeface="바탕체" panose="02030609000101010101" pitchFamily="17" charset="-127"/>
              <a:ea typeface="바탕체" panose="02030609000101010101" pitchFamily="17" charset="-127"/>
            </a:endParaRPr>
          </a:p>
          <a:p>
            <a:pPr algn="l">
              <a:lnSpc>
                <a:spcPct val="120000"/>
              </a:lnSpc>
            </a:pPr>
            <a:r>
              <a:rPr lang="en-US" altLang="ko-KR" sz="6000" dirty="0" smtClean="0">
                <a:latin typeface="+mn-ea"/>
              </a:rPr>
              <a:t>- </a:t>
            </a:r>
            <a:r>
              <a:rPr lang="en-US" altLang="ko-KR" sz="6000" dirty="0" err="1" smtClean="0">
                <a:latin typeface="+mn-ea"/>
              </a:rPr>
              <a:t>input.GetMouseButtonDown</a:t>
            </a:r>
            <a:r>
              <a:rPr lang="en-US" altLang="ko-KR" sz="6000" dirty="0" smtClean="0">
                <a:latin typeface="+mn-ea"/>
              </a:rPr>
              <a:t>(0</a:t>
            </a:r>
            <a:r>
              <a:rPr lang="en-US" altLang="ko-KR" sz="6000" dirty="0">
                <a:latin typeface="+mn-ea"/>
              </a:rPr>
              <a:t>) : </a:t>
            </a:r>
            <a:endParaRPr lang="en-US" altLang="ko-KR" sz="6000" dirty="0" smtClean="0">
              <a:latin typeface="+mn-ea"/>
            </a:endParaRPr>
          </a:p>
          <a:p>
            <a:pPr algn="l">
              <a:lnSpc>
                <a:spcPct val="120000"/>
              </a:lnSpc>
            </a:pPr>
            <a:r>
              <a:rPr lang="ko-KR" altLang="en-US" sz="6000" dirty="0" smtClean="0">
                <a:latin typeface="+mn-ea"/>
              </a:rPr>
              <a:t> 마우스 </a:t>
            </a:r>
            <a:r>
              <a:rPr lang="ko-KR" altLang="en-US" sz="6000" dirty="0">
                <a:latin typeface="+mn-ea"/>
              </a:rPr>
              <a:t>왼쪽 버튼이 눌린 상태</a:t>
            </a:r>
            <a:endParaRPr lang="en-US" altLang="ko-KR" sz="6000" dirty="0">
              <a:latin typeface="+mn-ea"/>
            </a:endParaRPr>
          </a:p>
          <a:p>
            <a:pPr marL="171450" indent="-171450" algn="l">
              <a:lnSpc>
                <a:spcPct val="120000"/>
              </a:lnSpc>
              <a:spcBef>
                <a:spcPts val="0"/>
              </a:spcBef>
              <a:buFontTx/>
              <a:buChar char="-"/>
              <a:defRPr/>
            </a:pPr>
            <a:r>
              <a:rPr lang="en-US" altLang="ko-KR" sz="6000" dirty="0" smtClean="0">
                <a:latin typeface="+mn-ea"/>
              </a:rPr>
              <a:t> </a:t>
            </a:r>
            <a:r>
              <a:rPr lang="en-US" altLang="ko-KR" sz="6000" dirty="0" err="1" smtClean="0">
                <a:latin typeface="+mn-ea"/>
              </a:rPr>
              <a:t>input.GetMouseButtonUp</a:t>
            </a:r>
            <a:r>
              <a:rPr lang="en-US" altLang="ko-KR" sz="6000" dirty="0" smtClean="0">
                <a:latin typeface="+mn-ea"/>
              </a:rPr>
              <a:t>(0</a:t>
            </a:r>
            <a:r>
              <a:rPr lang="en-US" altLang="ko-KR" sz="6000" dirty="0">
                <a:latin typeface="+mn-ea"/>
              </a:rPr>
              <a:t>) : </a:t>
            </a:r>
            <a:endParaRPr lang="en-US" altLang="ko-KR" sz="6000" dirty="0" smtClean="0">
              <a:latin typeface="+mn-ea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6000" dirty="0" smtClean="0">
                <a:latin typeface="+mn-ea"/>
              </a:rPr>
              <a:t> 마우스 </a:t>
            </a:r>
            <a:r>
              <a:rPr lang="ko-KR" altLang="en-US" sz="6000" dirty="0">
                <a:latin typeface="+mn-ea"/>
              </a:rPr>
              <a:t>왼쪽 버튼이 떼어진 상태</a:t>
            </a:r>
            <a:endParaRPr lang="en-US" altLang="ko-KR" sz="6000" dirty="0">
              <a:latin typeface="+mn-ea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  <a:defRPr/>
            </a:pPr>
            <a:endParaRPr lang="en-US" altLang="ko-KR" sz="6000" dirty="0">
              <a:latin typeface="+mn-ea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6000" dirty="0" err="1">
                <a:latin typeface="+mn-ea"/>
              </a:rPr>
              <a:t>부울</a:t>
            </a:r>
            <a:r>
              <a:rPr lang="ko-KR" altLang="en-US" sz="6000" dirty="0">
                <a:latin typeface="+mn-ea"/>
              </a:rPr>
              <a:t> 변수 한 개를 지정해 마우스 버튼이 눌리면 </a:t>
            </a:r>
            <a:r>
              <a:rPr lang="en-US" altLang="ko-KR" sz="6000" dirty="0">
                <a:latin typeface="+mn-ea"/>
              </a:rPr>
              <a:t>true</a:t>
            </a:r>
            <a:r>
              <a:rPr lang="en-US" altLang="ko-KR" sz="6000" dirty="0" smtClean="0">
                <a:latin typeface="+mn-ea"/>
              </a:rPr>
              <a:t>,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6000" dirty="0" smtClean="0">
                <a:latin typeface="+mn-ea"/>
              </a:rPr>
              <a:t>떼어지면 </a:t>
            </a:r>
            <a:r>
              <a:rPr lang="en-US" altLang="ko-KR" sz="6000" dirty="0">
                <a:latin typeface="+mn-ea"/>
              </a:rPr>
              <a:t>false</a:t>
            </a:r>
            <a:r>
              <a:rPr lang="ko-KR" altLang="en-US" sz="6000" dirty="0">
                <a:latin typeface="+mn-ea"/>
              </a:rPr>
              <a:t>가 되도록 설정</a:t>
            </a:r>
            <a:r>
              <a:rPr lang="en-US" altLang="ko-KR" sz="6000" dirty="0">
                <a:latin typeface="+mn-ea"/>
              </a:rPr>
              <a:t>.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defRPr/>
            </a:pPr>
            <a:r>
              <a:rPr lang="en-US" altLang="ko-KR" sz="6000" dirty="0">
                <a:latin typeface="+mn-ea"/>
              </a:rPr>
              <a:t>Update() </a:t>
            </a:r>
            <a:r>
              <a:rPr lang="ko-KR" altLang="en-US" sz="6000" dirty="0">
                <a:latin typeface="+mn-ea"/>
              </a:rPr>
              <a:t>안에서 계속 체크하며 </a:t>
            </a:r>
            <a:r>
              <a:rPr lang="ko-KR" altLang="en-US" sz="6000" dirty="0" err="1">
                <a:latin typeface="+mn-ea"/>
              </a:rPr>
              <a:t>부울</a:t>
            </a:r>
            <a:r>
              <a:rPr lang="ko-KR" altLang="en-US" sz="6000" dirty="0">
                <a:latin typeface="+mn-ea"/>
              </a:rPr>
              <a:t> 변수가 </a:t>
            </a:r>
            <a:r>
              <a:rPr lang="en-US" altLang="ko-KR" sz="6000" dirty="0">
                <a:latin typeface="+mn-ea"/>
              </a:rPr>
              <a:t>true</a:t>
            </a:r>
            <a:r>
              <a:rPr lang="ko-KR" altLang="en-US" sz="6000" dirty="0">
                <a:latin typeface="+mn-ea"/>
              </a:rPr>
              <a:t>일 </a:t>
            </a:r>
            <a:r>
              <a:rPr lang="ko-KR" altLang="en-US" sz="6000" dirty="0" smtClean="0">
                <a:latin typeface="+mn-ea"/>
              </a:rPr>
              <a:t>경우</a:t>
            </a:r>
            <a:endParaRPr lang="en-US" altLang="ko-KR" sz="6000" dirty="0">
              <a:latin typeface="+mn-ea"/>
            </a:endParaRPr>
          </a:p>
          <a:p>
            <a:pPr algn="l">
              <a:lnSpc>
                <a:spcPct val="120000"/>
              </a:lnSpc>
              <a:spcBef>
                <a:spcPts val="0"/>
              </a:spcBef>
              <a:defRPr/>
            </a:pPr>
            <a:r>
              <a:rPr lang="ko-KR" altLang="en-US" sz="6000" dirty="0" smtClean="0">
                <a:latin typeface="+mn-ea"/>
              </a:rPr>
              <a:t>해당 </a:t>
            </a:r>
            <a:r>
              <a:rPr lang="ko-KR" altLang="en-US" sz="6000" dirty="0">
                <a:latin typeface="+mn-ea"/>
              </a:rPr>
              <a:t>함수를 실행하도록 함</a:t>
            </a:r>
            <a:r>
              <a:rPr lang="en-US" altLang="ko-KR" sz="6000" dirty="0" smtClean="0">
                <a:latin typeface="+mn-ea"/>
              </a:rPr>
              <a:t>.</a:t>
            </a:r>
          </a:p>
          <a:p>
            <a:pPr algn="l">
              <a:lnSpc>
                <a:spcPct val="120000"/>
              </a:lnSpc>
              <a:spcBef>
                <a:spcPts val="0"/>
              </a:spcBef>
              <a:defRPr/>
            </a:pPr>
            <a:r>
              <a:rPr lang="en-US" altLang="ko-KR" sz="6000" dirty="0" smtClean="0">
                <a:latin typeface="+mn-ea"/>
              </a:rPr>
              <a:t>(</a:t>
            </a:r>
            <a:r>
              <a:rPr lang="ko-KR" altLang="en-US" sz="6000" dirty="0">
                <a:latin typeface="+mn-ea"/>
              </a:rPr>
              <a:t>해당 함수</a:t>
            </a:r>
            <a:r>
              <a:rPr lang="en-US" altLang="ko-KR" sz="6000" dirty="0">
                <a:latin typeface="+mn-ea"/>
              </a:rPr>
              <a:t>: </a:t>
            </a:r>
            <a:r>
              <a:rPr lang="ko-KR" altLang="en-US" sz="6000" dirty="0">
                <a:latin typeface="+mn-ea"/>
              </a:rPr>
              <a:t>캐릭터의 이동을 구현한 함수</a:t>
            </a:r>
            <a:r>
              <a:rPr lang="en-US" altLang="ko-KR" sz="6000" dirty="0">
                <a:latin typeface="+mn-ea"/>
              </a:rPr>
              <a:t>)</a:t>
            </a:r>
          </a:p>
          <a:p>
            <a:pPr algn="l"/>
            <a:endParaRPr lang="en-US" altLang="ko-KR" sz="9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978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689</TotalTime>
  <Words>547</Words>
  <Application>Microsoft Office PowerPoint</Application>
  <PresentationFormat>화면 슬라이드 쇼(4:3)</PresentationFormat>
  <Paragraphs>143</Paragraphs>
  <Slides>24</Slides>
  <Notes>2</Notes>
  <HiddenSlides>0</HiddenSlides>
  <MMClips>3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5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song</dc:creator>
  <cp:lastModifiedBy>소희</cp:lastModifiedBy>
  <cp:revision>71</cp:revision>
  <dcterms:created xsi:type="dcterms:W3CDTF">2016-09-27T00:42:39Z</dcterms:created>
  <dcterms:modified xsi:type="dcterms:W3CDTF">2016-10-06T06:43:42Z</dcterms:modified>
</cp:coreProperties>
</file>